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8"/>
  </p:notesMasterIdLst>
  <p:sldIdLst>
    <p:sldId id="814" r:id="rId3"/>
    <p:sldId id="20768" r:id="rId4"/>
    <p:sldId id="20717" r:id="rId5"/>
    <p:sldId id="809" r:id="rId6"/>
    <p:sldId id="20743" r:id="rId7"/>
    <p:sldId id="20755" r:id="rId8"/>
    <p:sldId id="20756" r:id="rId9"/>
    <p:sldId id="20769" r:id="rId10"/>
    <p:sldId id="20770" r:id="rId11"/>
    <p:sldId id="20771" r:id="rId12"/>
    <p:sldId id="20772" r:id="rId13"/>
    <p:sldId id="20773" r:id="rId14"/>
    <p:sldId id="20774" r:id="rId15"/>
    <p:sldId id="797" r:id="rId16"/>
    <p:sldId id="20730" r:id="rId17"/>
    <p:sldId id="20744" r:id="rId18"/>
    <p:sldId id="20742" r:id="rId19"/>
    <p:sldId id="621" r:id="rId20"/>
    <p:sldId id="20741" r:id="rId21"/>
    <p:sldId id="20736" r:id="rId22"/>
    <p:sldId id="20737" r:id="rId23"/>
    <p:sldId id="20738" r:id="rId24"/>
    <p:sldId id="20739" r:id="rId25"/>
    <p:sldId id="20701" r:id="rId26"/>
    <p:sldId id="2069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5BF0E-E171-42B9-8705-B8C8C4D17CF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A030B-1BA5-4C9B-ACA3-B79AC285C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96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44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508000" y="1708098"/>
            <a:ext cx="8009468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3FFA-99AC-4324-BD10-92BBEB903BF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839096" y="4489851"/>
            <a:ext cx="4844904" cy="1550601"/>
          </a:xfrm>
        </p:spPr>
        <p:txBody>
          <a:bodyPr/>
          <a:lstStyle>
            <a:lvl1pPr marL="0" indent="0" algn="r">
              <a:buNone/>
              <a:defRPr b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001" y="281928"/>
            <a:ext cx="11175999" cy="707886"/>
          </a:xfrm>
          <a:prstGeom prst="rect">
            <a:avLst/>
          </a:prstGeom>
          <a:effectLst>
            <a:outerShdw dist="35560" dir="2700000" algn="ctr" rotWithShape="0">
              <a:srgbClr val="C0C0C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noProof="0" dirty="0">
                <a:solidFill>
                  <a:schemeClr val="tx1"/>
                </a:solidFill>
                <a:latin typeface="Tahoma" charset="0"/>
                <a:ea typeface="+mn-ea"/>
                <a:cs typeface="+mn-cs"/>
              </a:rPr>
              <a:t>448</a:t>
            </a:r>
            <a:r>
              <a:rPr lang="en-US" sz="4000" b="1" kern="1200" baseline="0" noProof="0" dirty="0">
                <a:solidFill>
                  <a:schemeClr val="tx1"/>
                </a:solidFill>
                <a:latin typeface="Tahoma" charset="0"/>
                <a:ea typeface="+mn-ea"/>
                <a:cs typeface="+mn-cs"/>
              </a:rPr>
              <a:t>th</a:t>
            </a:r>
            <a:r>
              <a:rPr lang="en-US" sz="4000" b="1" kern="1200" noProof="0" dirty="0">
                <a:solidFill>
                  <a:schemeClr val="tx1"/>
                </a:solidFill>
                <a:latin typeface="Tahoma" charset="0"/>
                <a:ea typeface="+mn-ea"/>
                <a:cs typeface="+mn-cs"/>
              </a:rPr>
              <a:t> Supply Chain Management Wing</a:t>
            </a:r>
          </a:p>
        </p:txBody>
      </p:sp>
      <p:sp>
        <p:nvSpPr>
          <p:cNvPr id="11" name="object 5"/>
          <p:cNvSpPr/>
          <p:nvPr userDrawn="1"/>
        </p:nvSpPr>
        <p:spPr>
          <a:xfrm>
            <a:off x="472975" y="3336154"/>
            <a:ext cx="2899489" cy="2872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D15EF722-AFD8-3D06-9356-44482314ED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42017" y="6491289"/>
            <a:ext cx="8737600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Supplying Warfighter Dominance</a:t>
            </a:r>
          </a:p>
        </p:txBody>
      </p:sp>
    </p:spTree>
    <p:extLst>
      <p:ext uri="{BB962C8B-B14F-4D97-AF65-F5344CB8AC3E}">
        <p14:creationId xmlns:p14="http://schemas.microsoft.com/office/powerpoint/2010/main" val="34877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CF4F-2ECB-4C54-9552-FB58A436033C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035"/>
          <p:cNvSpPr>
            <a:spLocks noChangeShapeType="1"/>
          </p:cNvSpPr>
          <p:nvPr userDrawn="1"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Line 1036"/>
          <p:cNvSpPr>
            <a:spLocks noChangeShapeType="1"/>
          </p:cNvSpPr>
          <p:nvPr userDrawn="1"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7625"/>
            <a:ext cx="9127067" cy="1143000"/>
          </a:xfrm>
        </p:spPr>
        <p:txBody>
          <a:bodyPr/>
          <a:lstStyle/>
          <a:p>
            <a:r>
              <a:rPr lang="en-US" dirty="0"/>
              <a:t>Purpose</a:t>
            </a:r>
            <a:endParaRPr lang="en-US" sz="32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7576" y="2438400"/>
            <a:ext cx="11197167" cy="946150"/>
          </a:xfrm>
        </p:spPr>
        <p:txBody>
          <a:bodyPr anchor="ctr"/>
          <a:lstStyle>
            <a:lvl1pPr marL="0" indent="0" algn="ctr">
              <a:buNone/>
              <a:defRPr sz="2800" i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object 5"/>
          <p:cNvSpPr/>
          <p:nvPr userDrawn="1"/>
        </p:nvSpPr>
        <p:spPr>
          <a:xfrm>
            <a:off x="65262" y="60391"/>
            <a:ext cx="949273" cy="968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 userDrawn="1"/>
        </p:nvSpPr>
        <p:spPr>
          <a:xfrm>
            <a:off x="193604" y="6442635"/>
            <a:ext cx="236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UNCLASSIFIED</a:t>
            </a:r>
            <a:endParaRPr lang="en-US" sz="1200" b="1" dirty="0">
              <a:solidFill>
                <a:srgbClr val="00B050"/>
              </a:solidFill>
              <a:latin typeface="Aria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Briefer:  429</a:t>
            </a:r>
            <a:r>
              <a:rPr lang="en-US" sz="1200" b="0" baseline="30000" dirty="0">
                <a:solidFill>
                  <a:schemeClr val="tx1"/>
                </a:solidFill>
                <a:latin typeface="Arial"/>
              </a:rPr>
              <a:t>th</a:t>
            </a:r>
            <a:r>
              <a:rPr lang="en-US" sz="1200" b="0" dirty="0">
                <a:solidFill>
                  <a:schemeClr val="tx1"/>
                </a:solidFill>
                <a:latin typeface="Arial"/>
              </a:rPr>
              <a:t> SCMS/GUMD</a:t>
            </a: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072941DF-351B-7BD9-BB24-D4EA34FFE2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42017" y="6491289"/>
            <a:ext cx="8737600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Supplying Warfighter Dominance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D40E55EF-6DA8-8640-B371-2D4DDFF9F87A}"/>
              </a:ext>
            </a:extLst>
          </p:cNvPr>
          <p:cNvSpPr/>
          <p:nvPr userDrawn="1"/>
        </p:nvSpPr>
        <p:spPr>
          <a:xfrm>
            <a:off x="11160532" y="59733"/>
            <a:ext cx="966839" cy="96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778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682" y="69057"/>
            <a:ext cx="8494385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CF4F-2ECB-4C54-9552-FB58A436033C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035"/>
          <p:cNvSpPr>
            <a:spLocks noChangeShapeType="1"/>
          </p:cNvSpPr>
          <p:nvPr userDrawn="1"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Line 1036"/>
          <p:cNvSpPr>
            <a:spLocks noChangeShapeType="1"/>
          </p:cNvSpPr>
          <p:nvPr userDrawn="1"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object 5"/>
          <p:cNvSpPr/>
          <p:nvPr userDrawn="1"/>
        </p:nvSpPr>
        <p:spPr>
          <a:xfrm>
            <a:off x="103962" y="92897"/>
            <a:ext cx="966839" cy="96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/>
          <p:cNvSpPr txBox="1"/>
          <p:nvPr userDrawn="1"/>
        </p:nvSpPr>
        <p:spPr>
          <a:xfrm>
            <a:off x="193603" y="6459973"/>
            <a:ext cx="2690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UNCLASSIFIED</a:t>
            </a:r>
            <a:endParaRPr lang="en-US" sz="1200" b="1" dirty="0">
              <a:solidFill>
                <a:srgbClr val="00B050"/>
              </a:solidFill>
              <a:latin typeface="Aria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Briefer:  429</a:t>
            </a:r>
            <a:r>
              <a:rPr lang="en-US" sz="1200" b="0" baseline="30000" dirty="0">
                <a:solidFill>
                  <a:schemeClr val="tx1"/>
                </a:solidFill>
                <a:latin typeface="Arial"/>
              </a:rPr>
              <a:t>th</a:t>
            </a:r>
            <a:r>
              <a:rPr lang="en-US" sz="1200" b="0" baseline="0" dirty="0">
                <a:solidFill>
                  <a:schemeClr val="tx1"/>
                </a:solidFill>
                <a:latin typeface="Arial"/>
              </a:rPr>
              <a:t> SCMS/GUMD</a:t>
            </a:r>
            <a:endParaRPr lang="en-US" sz="1200" b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F42387F9-93F2-1F6A-A141-84E13D424C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42017" y="6491289"/>
            <a:ext cx="8737600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Supplying Warfighter Dominance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79FCB3-F861-71E9-C5DA-A312FAE30F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8690" y="101482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1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CF4F-2ECB-4C54-9552-FB58A436033C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035"/>
          <p:cNvSpPr>
            <a:spLocks noChangeShapeType="1"/>
          </p:cNvSpPr>
          <p:nvPr userDrawn="1"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Line 1036"/>
          <p:cNvSpPr>
            <a:spLocks noChangeShapeType="1"/>
          </p:cNvSpPr>
          <p:nvPr userDrawn="1"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7625"/>
            <a:ext cx="9127067" cy="1143000"/>
          </a:xfrm>
        </p:spPr>
        <p:txBody>
          <a:bodyPr/>
          <a:lstStyle/>
          <a:p>
            <a:r>
              <a:rPr lang="en-US" dirty="0"/>
              <a:t>Purpose</a:t>
            </a:r>
            <a:endParaRPr lang="en-US" sz="32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7576" y="2438400"/>
            <a:ext cx="11197167" cy="946150"/>
          </a:xfrm>
        </p:spPr>
        <p:txBody>
          <a:bodyPr anchor="ctr"/>
          <a:lstStyle>
            <a:lvl1pPr marL="0" indent="0" algn="ctr">
              <a:buNone/>
              <a:defRPr sz="2800" i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object 5"/>
          <p:cNvSpPr/>
          <p:nvPr userDrawn="1"/>
        </p:nvSpPr>
        <p:spPr>
          <a:xfrm>
            <a:off x="65262" y="60391"/>
            <a:ext cx="949273" cy="968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 userDrawn="1"/>
        </p:nvSpPr>
        <p:spPr>
          <a:xfrm>
            <a:off x="184639" y="6451600"/>
            <a:ext cx="236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Briefer:  429</a:t>
            </a:r>
            <a:r>
              <a:rPr lang="en-US" sz="1200" b="0" baseline="30000" dirty="0">
                <a:solidFill>
                  <a:schemeClr val="tx1"/>
                </a:solidFill>
                <a:latin typeface="Arial"/>
              </a:rPr>
              <a:t>th</a:t>
            </a:r>
            <a:r>
              <a:rPr lang="en-US" sz="1200" b="0" dirty="0">
                <a:solidFill>
                  <a:schemeClr val="tx1"/>
                </a:solidFill>
                <a:latin typeface="Arial"/>
              </a:rPr>
              <a:t> SCMS/GUMD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9C95E497-46F8-F81D-B293-6041A48F9C04}"/>
              </a:ext>
            </a:extLst>
          </p:cNvPr>
          <p:cNvSpPr/>
          <p:nvPr userDrawn="1"/>
        </p:nvSpPr>
        <p:spPr>
          <a:xfrm>
            <a:off x="11160532" y="59733"/>
            <a:ext cx="966839" cy="96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0D64E5A0-3DC8-1FA6-485B-66029B3D91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42017" y="6491289"/>
            <a:ext cx="8737600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Supplying Warfighter Dominance</a:t>
            </a:r>
          </a:p>
        </p:txBody>
      </p:sp>
    </p:spTree>
    <p:extLst>
      <p:ext uri="{BB962C8B-B14F-4D97-AF65-F5344CB8AC3E}">
        <p14:creationId xmlns:p14="http://schemas.microsoft.com/office/powerpoint/2010/main" val="342273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508000" y="1708098"/>
            <a:ext cx="8009468" cy="1600200"/>
          </a:xfrm>
          <a:prstGeom prst="rect">
            <a:avLst/>
          </a:prstGeom>
        </p:spPr>
        <p:txBody>
          <a:bodyPr/>
          <a:lstStyle>
            <a:lvl1pPr>
              <a:defRPr sz="440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3FFA-99AC-4324-BD10-92BBEB903BF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839096" y="4489851"/>
            <a:ext cx="4844904" cy="1550601"/>
          </a:xfrm>
        </p:spPr>
        <p:txBody>
          <a:bodyPr/>
          <a:lstStyle>
            <a:lvl1pPr marL="0" indent="0" algn="r">
              <a:buNone/>
              <a:defRPr b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001" y="281928"/>
            <a:ext cx="11175999" cy="707886"/>
          </a:xfrm>
          <a:prstGeom prst="rect">
            <a:avLst/>
          </a:prstGeom>
          <a:effectLst>
            <a:outerShdw dist="35560" dir="2700000" algn="ctr" rotWithShape="0">
              <a:srgbClr val="C0C0C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noProof="0" dirty="0">
                <a:solidFill>
                  <a:schemeClr val="tx1"/>
                </a:solidFill>
                <a:latin typeface="Tahoma" charset="0"/>
                <a:ea typeface="+mn-ea"/>
                <a:cs typeface="+mn-cs"/>
              </a:rPr>
              <a:t>448</a:t>
            </a:r>
            <a:r>
              <a:rPr lang="en-US" sz="4000" b="1" kern="1200" baseline="0" noProof="0" dirty="0">
                <a:solidFill>
                  <a:schemeClr val="tx1"/>
                </a:solidFill>
                <a:latin typeface="Tahoma" charset="0"/>
                <a:ea typeface="+mn-ea"/>
                <a:cs typeface="+mn-cs"/>
              </a:rPr>
              <a:t>th</a:t>
            </a:r>
            <a:r>
              <a:rPr lang="en-US" sz="4000" b="1" kern="1200" noProof="0" dirty="0">
                <a:solidFill>
                  <a:schemeClr val="tx1"/>
                </a:solidFill>
                <a:latin typeface="Tahoma" charset="0"/>
                <a:ea typeface="+mn-ea"/>
                <a:cs typeface="+mn-cs"/>
              </a:rPr>
              <a:t> Supply Chain Management Wing</a:t>
            </a:r>
          </a:p>
        </p:txBody>
      </p:sp>
      <p:sp>
        <p:nvSpPr>
          <p:cNvPr id="11" name="object 5"/>
          <p:cNvSpPr/>
          <p:nvPr userDrawn="1"/>
        </p:nvSpPr>
        <p:spPr>
          <a:xfrm>
            <a:off x="472975" y="3336154"/>
            <a:ext cx="2899489" cy="2872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42AA5228-AADF-5DF6-760A-8E2001F166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42017" y="6491289"/>
            <a:ext cx="8737600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Supplying Warfighter Dominance</a:t>
            </a:r>
          </a:p>
        </p:txBody>
      </p:sp>
    </p:spTree>
    <p:extLst>
      <p:ext uri="{BB962C8B-B14F-4D97-AF65-F5344CB8AC3E}">
        <p14:creationId xmlns:p14="http://schemas.microsoft.com/office/powerpoint/2010/main" val="397780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78623" y="41166"/>
            <a:ext cx="3634752" cy="55399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1" i="1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536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78623" y="41166"/>
            <a:ext cx="3634752" cy="55399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1" i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42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78623" y="41166"/>
            <a:ext cx="3634752" cy="55399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1" i="1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164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B5E6CACA-09AB-49BC-8429-8308382B75D4}" type="slidenum">
              <a:rPr lang="en-US">
                <a:solidFill>
                  <a:srgbClr val="FFFFFF">
                    <a:lumMod val="50000"/>
                  </a:srgbClr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2156682" y="69057"/>
            <a:ext cx="952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7576" y="1283270"/>
            <a:ext cx="11197167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2nd Bullet</a:t>
            </a:r>
          </a:p>
        </p:txBody>
      </p:sp>
    </p:spTree>
    <p:extLst>
      <p:ext uri="{BB962C8B-B14F-4D97-AF65-F5344CB8AC3E}">
        <p14:creationId xmlns:p14="http://schemas.microsoft.com/office/powerpoint/2010/main" val="195403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6" r:id="rId4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07491" y="6451091"/>
            <a:ext cx="11177270" cy="0"/>
          </a:xfrm>
          <a:custGeom>
            <a:avLst/>
            <a:gdLst/>
            <a:ahLst/>
            <a:cxnLst/>
            <a:rect l="l" t="t" r="r" b="b"/>
            <a:pathLst>
              <a:path w="11177270">
                <a:moveTo>
                  <a:pt x="0" y="0"/>
                </a:moveTo>
                <a:lnTo>
                  <a:pt x="11177016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07491" y="1066800"/>
            <a:ext cx="11177270" cy="0"/>
          </a:xfrm>
          <a:custGeom>
            <a:avLst/>
            <a:gdLst/>
            <a:ahLst/>
            <a:cxnLst/>
            <a:rect l="l" t="t" r="r" b="b"/>
            <a:pathLst>
              <a:path w="11177270">
                <a:moveTo>
                  <a:pt x="0" y="0"/>
                </a:moveTo>
                <a:lnTo>
                  <a:pt x="11177016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78623" y="41166"/>
            <a:ext cx="3634752" cy="426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0166" y="1171953"/>
            <a:ext cx="11091666" cy="2790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9538AAFB-9593-1E83-FC0F-1EA2BCC7B587}"/>
              </a:ext>
            </a:extLst>
          </p:cNvPr>
          <p:cNvSpPr/>
          <p:nvPr userDrawn="1"/>
        </p:nvSpPr>
        <p:spPr>
          <a:xfrm>
            <a:off x="103962" y="44960"/>
            <a:ext cx="966839" cy="969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957DADAA-5EA1-16AD-F192-CF7D39AE6552}"/>
              </a:ext>
            </a:extLst>
          </p:cNvPr>
          <p:cNvSpPr/>
          <p:nvPr userDrawn="1"/>
        </p:nvSpPr>
        <p:spPr>
          <a:xfrm>
            <a:off x="11121197" y="41166"/>
            <a:ext cx="966839" cy="969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363CA764-275F-F839-6896-B428FEBD5D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42017" y="6491289"/>
            <a:ext cx="8737600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Supplying Warfighter Dominance</a:t>
            </a:r>
          </a:p>
        </p:txBody>
      </p:sp>
    </p:spTree>
    <p:extLst>
      <p:ext uri="{BB962C8B-B14F-4D97-AF65-F5344CB8AC3E}">
        <p14:creationId xmlns:p14="http://schemas.microsoft.com/office/powerpoint/2010/main" val="306947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>
        <a:defRPr sz="3600" b="1" i="1" dirty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429SCMS.SASPO.Workflow@us.af.mi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laavnsmallbus@dla.mi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429scms.SASPO.Workflow@us.af.mi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FSC.OL.SB@us.af.mi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FSC.OL.SB@us.af.mi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9DA3C6-9B09-5352-D57D-5C672B57D57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649" y="306963"/>
            <a:ext cx="8989220" cy="553998"/>
          </a:xfrm>
        </p:spPr>
        <p:txBody>
          <a:bodyPr/>
          <a:lstStyle/>
          <a:p>
            <a:pPr algn="r"/>
            <a:r>
              <a:rPr lang="en-US" spc="-15" dirty="0">
                <a:solidFill>
                  <a:srgbClr val="131B76"/>
                </a:solidFill>
              </a:rPr>
              <a:t>Hill AFB Aircraft Opportunities</a:t>
            </a:r>
            <a:endParaRPr lang="en-US" sz="3600" i="1" spc="-15" dirty="0">
              <a:solidFill>
                <a:srgbClr val="131B76"/>
              </a:solidFill>
            </a:endParaRPr>
          </a:p>
        </p:txBody>
      </p:sp>
      <p:pic>
        <p:nvPicPr>
          <p:cNvPr id="4" name="Picture 3" descr="A jet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BC42B88D-48AC-13DE-2515-3BF5BA8FC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53" y="1714502"/>
            <a:ext cx="5430539" cy="31484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BC4C03-FBCC-9200-E203-C65757F41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53" y="1714500"/>
            <a:ext cx="5434161" cy="31484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ADA3FE-3DEF-DB09-BA87-C241D651A520}"/>
              </a:ext>
            </a:extLst>
          </p:cNvPr>
          <p:cNvSpPr txBox="1"/>
          <p:nvPr/>
        </p:nvSpPr>
        <p:spPr>
          <a:xfrm>
            <a:off x="727354" y="4414206"/>
            <a:ext cx="154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KC-135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46C95E-1BB7-8DCC-5714-2899ED4851C7}"/>
              </a:ext>
            </a:extLst>
          </p:cNvPr>
          <p:cNvSpPr txBox="1"/>
          <p:nvPr/>
        </p:nvSpPr>
        <p:spPr>
          <a:xfrm>
            <a:off x="6289753" y="4414206"/>
            <a:ext cx="154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F-16</a:t>
            </a:r>
          </a:p>
        </p:txBody>
      </p:sp>
    </p:spTree>
    <p:extLst>
      <p:ext uri="{BB962C8B-B14F-4D97-AF65-F5344CB8AC3E}">
        <p14:creationId xmlns:p14="http://schemas.microsoft.com/office/powerpoint/2010/main" val="3145648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A0B832-3BF1-589E-E47C-97B0E7E85B9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E258985-ECC3-8C8C-3E5D-6E5E409CC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712" y="28575"/>
            <a:ext cx="9412576" cy="1143000"/>
          </a:xfrm>
        </p:spPr>
        <p:txBody>
          <a:bodyPr/>
          <a:lstStyle/>
          <a:p>
            <a:r>
              <a:rPr lang="en-US" sz="3200" dirty="0"/>
              <a:t>Additional Hill AFB Space &amp; C3I Opportunities</a:t>
            </a:r>
            <a:br>
              <a:rPr lang="en-US" sz="3300" dirty="0"/>
            </a:br>
            <a:r>
              <a:rPr lang="en-US" sz="3300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DB22B-E955-9A3A-80D1-33D0DC2F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32" y="1327698"/>
            <a:ext cx="11111696" cy="5081286"/>
          </a:xfrm>
        </p:spPr>
        <p:txBody>
          <a:bodyPr/>
          <a:lstStyle/>
          <a:p>
            <a:r>
              <a:rPr lang="en-US" dirty="0"/>
              <a:t>Azimuth Drive Assembly: AS – New Buy – AN/MST-T1 MUTES </a:t>
            </a:r>
          </a:p>
          <a:p>
            <a:pPr lvl="1"/>
            <a:r>
              <a:rPr lang="en-US" dirty="0"/>
              <a:t>NSN: 5895-01-130-6309, P/N: 112850-101</a:t>
            </a:r>
          </a:p>
          <a:p>
            <a:r>
              <a:rPr lang="en-US" dirty="0"/>
              <a:t>Gearbox Assembly: Market Research – AN/MST-T1 MUTES </a:t>
            </a:r>
          </a:p>
          <a:p>
            <a:pPr lvl="1"/>
            <a:r>
              <a:rPr lang="en-US" dirty="0"/>
              <a:t>NSN: NSL, P/N: 112850-102</a:t>
            </a:r>
          </a:p>
          <a:p>
            <a:r>
              <a:rPr lang="en-US" dirty="0"/>
              <a:t>Motor Brake Assembly: Market Research – AN/MST-T1 MUTES </a:t>
            </a:r>
          </a:p>
          <a:p>
            <a:pPr lvl="1"/>
            <a:r>
              <a:rPr lang="en-US" dirty="0"/>
              <a:t>NSN: NSL, P/N: 112855-101</a:t>
            </a:r>
          </a:p>
          <a:p>
            <a:r>
              <a:rPr lang="en-US" dirty="0"/>
              <a:t>Motor: Market Research – AN/MST-T1 MUTES </a:t>
            </a:r>
          </a:p>
          <a:p>
            <a:pPr lvl="1"/>
            <a:r>
              <a:rPr lang="en-US" dirty="0"/>
              <a:t>NSN: NSL, P/N: TT-5302A-100</a:t>
            </a:r>
          </a:p>
          <a:p>
            <a:r>
              <a:rPr lang="en-US" dirty="0"/>
              <a:t>Brake, External Release: Market Research – AN/MST-T1 MUTES </a:t>
            </a:r>
          </a:p>
          <a:p>
            <a:pPr lvl="1"/>
            <a:r>
              <a:rPr lang="en-US" dirty="0"/>
              <a:t>NSN: NSL, P/N: 112861-101</a:t>
            </a:r>
          </a:p>
          <a:p>
            <a:r>
              <a:rPr lang="en-US" dirty="0"/>
              <a:t>Elevation Drive Assembly: AS – New Buy – AN/MST-T1 MUTES </a:t>
            </a:r>
          </a:p>
          <a:p>
            <a:pPr lvl="1"/>
            <a:r>
              <a:rPr lang="en-US" dirty="0"/>
              <a:t>NSN: 5985-01-123-3897, P/N: 112856-101</a:t>
            </a:r>
          </a:p>
          <a:p>
            <a:pPr marL="406400" lvl="1" indent="0">
              <a:buNone/>
            </a:pPr>
            <a:endParaRPr lang="en-US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406400" lvl="1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2E3C9-B5E7-F8CF-5452-61A5A627E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122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A0B832-3BF1-589E-E47C-97B0E7E85B9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E258985-ECC3-8C8C-3E5D-6E5E409CC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712" y="28575"/>
            <a:ext cx="9412576" cy="1143000"/>
          </a:xfrm>
        </p:spPr>
        <p:txBody>
          <a:bodyPr/>
          <a:lstStyle/>
          <a:p>
            <a:r>
              <a:rPr lang="en-US" sz="3200" dirty="0"/>
              <a:t>Additional Hill AFB Space &amp; C3I Opportunities</a:t>
            </a:r>
            <a:br>
              <a:rPr lang="en-US" sz="3300" dirty="0"/>
            </a:br>
            <a:r>
              <a:rPr lang="en-US" sz="3300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DB22B-E955-9A3A-80D1-33D0DC2F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32" y="1327698"/>
            <a:ext cx="11111696" cy="5081286"/>
          </a:xfrm>
        </p:spPr>
        <p:txBody>
          <a:bodyPr/>
          <a:lstStyle/>
          <a:p>
            <a:r>
              <a:rPr lang="en-US" dirty="0"/>
              <a:t>Brake, External: Market Research – AN/MST-T1 MUTES </a:t>
            </a:r>
          </a:p>
          <a:p>
            <a:pPr lvl="1"/>
            <a:r>
              <a:rPr lang="en-US" dirty="0"/>
              <a:t>NSN: NSL, P/N: 112861-102</a:t>
            </a:r>
          </a:p>
          <a:p>
            <a:r>
              <a:rPr lang="en-US" dirty="0"/>
              <a:t>Gearbox Assembly: Market Research – AN/MST-T1 MUTES </a:t>
            </a:r>
          </a:p>
          <a:p>
            <a:pPr lvl="1"/>
            <a:r>
              <a:rPr lang="en-US" dirty="0"/>
              <a:t>NSN: NSL, P/N: 111355-147</a:t>
            </a:r>
          </a:p>
          <a:p>
            <a:r>
              <a:rPr lang="en-US" dirty="0"/>
              <a:t>Motor Pinning Assembly: AS – New Buy – AN/MST-T1 MUTES </a:t>
            </a:r>
          </a:p>
          <a:p>
            <a:pPr lvl="1"/>
            <a:r>
              <a:rPr lang="en-US" dirty="0"/>
              <a:t>NSN: 6105-01-207-2701, P/N: 112856-111</a:t>
            </a:r>
          </a:p>
          <a:p>
            <a:r>
              <a:rPr lang="en-US" dirty="0"/>
              <a:t>Motor Tach: AS – New Buy – AN/MST-T1 MUTES </a:t>
            </a:r>
          </a:p>
          <a:p>
            <a:pPr lvl="1"/>
            <a:r>
              <a:rPr lang="en-US" dirty="0"/>
              <a:t>NSN: 6105-01-127-5663, P/N: 40800-3</a:t>
            </a:r>
          </a:p>
          <a:p>
            <a:r>
              <a:rPr lang="en-US" dirty="0"/>
              <a:t>Servo Amp Assembly: Market Research – AN/MST-T1 MUTES </a:t>
            </a:r>
          </a:p>
          <a:p>
            <a:pPr lvl="1"/>
            <a:r>
              <a:rPr lang="en-US" dirty="0"/>
              <a:t>NSN: NSL, P/N: 112900-101</a:t>
            </a:r>
          </a:p>
          <a:p>
            <a:r>
              <a:rPr lang="en-US" dirty="0"/>
              <a:t>Azimuth Motherboard: Market Research – AN/MST-T1 MUTES </a:t>
            </a:r>
          </a:p>
          <a:p>
            <a:pPr lvl="1"/>
            <a:r>
              <a:rPr lang="en-US" dirty="0"/>
              <a:t>NSN: NSL, P/N: 113153-102</a:t>
            </a:r>
          </a:p>
          <a:p>
            <a:pPr marL="406400" lvl="1" indent="0">
              <a:buNone/>
            </a:pPr>
            <a:endParaRPr lang="en-US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406400" lvl="1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2E3C9-B5E7-F8CF-5452-61A5A627E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893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A0B832-3BF1-589E-E47C-97B0E7E85B9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E258985-ECC3-8C8C-3E5D-6E5E409CC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712" y="28575"/>
            <a:ext cx="9412576" cy="1143000"/>
          </a:xfrm>
        </p:spPr>
        <p:txBody>
          <a:bodyPr/>
          <a:lstStyle/>
          <a:p>
            <a:r>
              <a:rPr lang="en-US" sz="3200" dirty="0"/>
              <a:t>Additional Hill AFB Space &amp; C3I Opportunities</a:t>
            </a:r>
            <a:br>
              <a:rPr lang="en-US" sz="3300" dirty="0"/>
            </a:br>
            <a:r>
              <a:rPr lang="en-US" sz="3300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DB22B-E955-9A3A-80D1-33D0DC2F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32" y="1327698"/>
            <a:ext cx="11111696" cy="5081286"/>
          </a:xfrm>
        </p:spPr>
        <p:txBody>
          <a:bodyPr/>
          <a:lstStyle/>
          <a:p>
            <a:r>
              <a:rPr lang="en-US" dirty="0"/>
              <a:t>Elevation Motherboard: Market Research – AN/MST-T1 MUTES </a:t>
            </a:r>
          </a:p>
          <a:p>
            <a:pPr lvl="1"/>
            <a:r>
              <a:rPr lang="en-US" dirty="0"/>
              <a:t>NSN: NSL, P/N: 113153-101</a:t>
            </a:r>
          </a:p>
          <a:p>
            <a:r>
              <a:rPr lang="en-US" dirty="0"/>
              <a:t>Motor PM Servo: AS – New Buy – AN/MST-T1 MUTES </a:t>
            </a:r>
          </a:p>
          <a:p>
            <a:pPr lvl="1"/>
            <a:r>
              <a:rPr lang="en-US" dirty="0"/>
              <a:t>NSN: 6105-01-329-4767, P/N: DPM56PF4-K7714</a:t>
            </a:r>
          </a:p>
          <a:p>
            <a:r>
              <a:rPr lang="en-US" dirty="0"/>
              <a:t>Reducer, Speed: AS – New Buy – AN/MST-T1 MUTES </a:t>
            </a:r>
          </a:p>
          <a:p>
            <a:pPr lvl="1"/>
            <a:r>
              <a:rPr lang="en-US" dirty="0"/>
              <a:t>NSN: 3010-01-326-8932, P/N: 500-007059</a:t>
            </a:r>
          </a:p>
          <a:p>
            <a:r>
              <a:rPr lang="en-US" dirty="0"/>
              <a:t>Brake, 10 FT LB Torque: AS – New Buy – AN/MST-T1 MUTES </a:t>
            </a:r>
          </a:p>
          <a:p>
            <a:pPr lvl="1"/>
            <a:r>
              <a:rPr lang="en-US" dirty="0"/>
              <a:t>NSN: 6110-01-331-0698, P/N: 1-087-711-01-005</a:t>
            </a:r>
          </a:p>
          <a:p>
            <a:r>
              <a:rPr lang="en-US" dirty="0"/>
              <a:t>Brake, Stems: AS – New Buy – AN/MST-T1 MUTES </a:t>
            </a:r>
          </a:p>
          <a:p>
            <a:pPr lvl="1"/>
            <a:r>
              <a:rPr lang="en-US" dirty="0"/>
              <a:t>NSN: 6110-01-334-9536, P/N: 1-087-731-01-011</a:t>
            </a:r>
          </a:p>
          <a:p>
            <a:r>
              <a:rPr lang="en-US" dirty="0"/>
              <a:t>Reducer, Speed: AS – New Buy – AN/MST-T1 MUTES </a:t>
            </a:r>
          </a:p>
          <a:p>
            <a:pPr lvl="1"/>
            <a:r>
              <a:rPr lang="en-US" dirty="0"/>
              <a:t>NSN: 3010-01-326-8931, P/N: 500-007072</a:t>
            </a:r>
          </a:p>
          <a:p>
            <a:pPr marL="406400" lvl="1" indent="0">
              <a:buNone/>
            </a:pPr>
            <a:endParaRPr lang="en-US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406400" lvl="1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2E3C9-B5E7-F8CF-5452-61A5A627E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901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A0B832-3BF1-589E-E47C-97B0E7E85B9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E258985-ECC3-8C8C-3E5D-6E5E409CC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712" y="28575"/>
            <a:ext cx="9412576" cy="1143000"/>
          </a:xfrm>
        </p:spPr>
        <p:txBody>
          <a:bodyPr/>
          <a:lstStyle/>
          <a:p>
            <a:r>
              <a:rPr lang="en-US" sz="3200" dirty="0"/>
              <a:t>Additional Hill AFB Space &amp; C3I Opportunities</a:t>
            </a:r>
            <a:br>
              <a:rPr lang="en-US" sz="3300" dirty="0"/>
            </a:br>
            <a:r>
              <a:rPr lang="en-US" sz="3300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DB22B-E955-9A3A-80D1-33D0DC2F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32" y="1327698"/>
            <a:ext cx="11111696" cy="5081286"/>
          </a:xfrm>
        </p:spPr>
        <p:txBody>
          <a:bodyPr/>
          <a:lstStyle/>
          <a:p>
            <a:r>
              <a:rPr lang="en-US" dirty="0"/>
              <a:t>Housing, Handwheel: Market Research – AN/MST-T1 MUTES </a:t>
            </a:r>
          </a:p>
          <a:p>
            <a:pPr lvl="1"/>
            <a:r>
              <a:rPr lang="en-US" dirty="0"/>
              <a:t>NSN: NSL, P/N: 400-007049-16</a:t>
            </a:r>
          </a:p>
          <a:p>
            <a:r>
              <a:rPr lang="en-US" dirty="0"/>
              <a:t>Motor, Servo: AS – New Buy – AN/MST-T1 MUTES </a:t>
            </a:r>
          </a:p>
          <a:p>
            <a:pPr lvl="1"/>
            <a:r>
              <a:rPr lang="en-US" dirty="0"/>
              <a:t>NSN: 6105-01-325-6234, P/N: DPM56DF4K7710</a:t>
            </a:r>
          </a:p>
          <a:p>
            <a:r>
              <a:rPr lang="en-US" dirty="0"/>
              <a:t>Servo Amp Assembly: AS – New Buy – AN/MST-T1 MUTES </a:t>
            </a:r>
          </a:p>
          <a:p>
            <a:pPr lvl="1"/>
            <a:r>
              <a:rPr lang="en-US" dirty="0"/>
              <a:t>NSN: 5996-01-327-7835, P/N: 820281</a:t>
            </a:r>
          </a:p>
          <a:p>
            <a:pPr marL="406400" lvl="1" indent="0">
              <a:buNone/>
            </a:pPr>
            <a:endParaRPr lang="en-US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406400" lvl="1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2E3C9-B5E7-F8CF-5452-61A5A627E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083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2FE5CA-B673-4951-5F40-672297D886D1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649" y="306963"/>
            <a:ext cx="8989220" cy="553998"/>
          </a:xfrm>
        </p:spPr>
        <p:txBody>
          <a:bodyPr/>
          <a:lstStyle/>
          <a:p>
            <a:pPr algn="r"/>
            <a:r>
              <a:rPr lang="en-US" sz="3600" i="1" spc="-15" dirty="0">
                <a:solidFill>
                  <a:srgbClr val="131B76"/>
                </a:solidFill>
              </a:rPr>
              <a:t>Tinker AFB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2735D2-B781-48A6-F093-7F364680D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36" y="2342187"/>
            <a:ext cx="5359701" cy="24725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3B78A5-C11D-7BDA-7428-DD1ED4E3B7D2}"/>
              </a:ext>
            </a:extLst>
          </p:cNvPr>
          <p:cNvSpPr txBox="1"/>
          <p:nvPr/>
        </p:nvSpPr>
        <p:spPr>
          <a:xfrm>
            <a:off x="457200" y="4362454"/>
            <a:ext cx="100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A-10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E80367-8FCC-6D6B-C030-65F745317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24051"/>
            <a:ext cx="5359701" cy="25616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41C983-194D-CB16-CF57-ADE2376BE71D}"/>
              </a:ext>
            </a:extLst>
          </p:cNvPr>
          <p:cNvSpPr txBox="1"/>
          <p:nvPr/>
        </p:nvSpPr>
        <p:spPr>
          <a:xfrm>
            <a:off x="6111259" y="4425257"/>
            <a:ext cx="1520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KC-135</a:t>
            </a:r>
          </a:p>
        </p:txBody>
      </p:sp>
    </p:spTree>
    <p:extLst>
      <p:ext uri="{BB962C8B-B14F-4D97-AF65-F5344CB8AC3E}">
        <p14:creationId xmlns:p14="http://schemas.microsoft.com/office/powerpoint/2010/main" val="374144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1" y="77305"/>
            <a:ext cx="9559246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Prism, Optical: Market Research 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Tinker AFB – 422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SCMS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57048" y="1330865"/>
          <a:ext cx="5365287" cy="2524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A-10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1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200" b="1" spc="9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Prism, Optical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8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6650-01-493-3660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4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2024166-44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2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2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Z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0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5247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21717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Q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7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916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2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Crown Glass (JAN-G-174)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22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Not Available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17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17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174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N/A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17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200" b="1" spc="80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17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200" b="1" spc="9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17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2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17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2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2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2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+mn-lt"/>
                          <a:cs typeface="Calibri"/>
                        </a:rPr>
                        <a:t>Not </a:t>
                      </a:r>
                      <a:r>
                        <a:rPr lang="fr-FR" sz="1200" b="1" dirty="0" err="1">
                          <a:latin typeface="+mn-lt"/>
                          <a:cs typeface="Calibri"/>
                        </a:rPr>
                        <a:t>Available</a:t>
                      </a:r>
                      <a:endParaRPr lang="fr-FR"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15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6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6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6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6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0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0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4: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85" dirty="0">
                          <a:latin typeface="+mn-lt"/>
                          <a:cs typeface="Calibri"/>
                        </a:rPr>
                        <a:t>6: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0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000" b="1" spc="75" dirty="0">
                          <a:latin typeface="+mn-lt"/>
                          <a:cs typeface="Calibri"/>
                        </a:rPr>
                        <a:t>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0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00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0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0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0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0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000" b="1" dirty="0">
                          <a:latin typeface="+mn-lt"/>
                          <a:cs typeface="Calibri"/>
                        </a:rPr>
                        <a:t>r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08/08/2024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0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0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86305" y="4067504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Interested vendors should submit a Capabilities Statement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hlinkClick r:id="rId3"/>
              </a:rPr>
              <a:t>429SCMS.SASPO.Workflow@us.af.mil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No Source Approval Request (SAR) Package required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835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A0B832-3BF1-589E-E47C-97B0E7E85B9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E258985-ECC3-8C8C-3E5D-6E5E409CC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712" y="28575"/>
            <a:ext cx="9412576" cy="1143000"/>
          </a:xfrm>
        </p:spPr>
        <p:txBody>
          <a:bodyPr/>
          <a:lstStyle/>
          <a:p>
            <a:r>
              <a:rPr lang="en-US" dirty="0"/>
              <a:t>Additional Tinker AFB Opportunities</a:t>
            </a:r>
            <a:br>
              <a:rPr lang="en-US" sz="3300" dirty="0"/>
            </a:br>
            <a:r>
              <a:rPr lang="en-US" sz="3300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DB22B-E955-9A3A-80D1-33D0DC2F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32" y="1327698"/>
            <a:ext cx="11111696" cy="5081286"/>
          </a:xfrm>
        </p:spPr>
        <p:txBody>
          <a:bodyPr/>
          <a:lstStyle/>
          <a:p>
            <a:r>
              <a:rPr lang="en-US" dirty="0"/>
              <a:t>Control, Electric Light: AS – New Buy – KC-135</a:t>
            </a:r>
          </a:p>
          <a:p>
            <a:pPr lvl="1"/>
            <a:r>
              <a:rPr lang="en-US" dirty="0"/>
              <a:t>NSN: 6130-01-169-2192, P/N: PS413C or 458-50516-501</a:t>
            </a:r>
          </a:p>
          <a:p>
            <a:r>
              <a:rPr lang="en-US" dirty="0"/>
              <a:t>Control, Electric Light: AS – New Buy – KC-135</a:t>
            </a:r>
          </a:p>
          <a:p>
            <a:pPr lvl="1"/>
            <a:r>
              <a:rPr lang="en-US" dirty="0"/>
              <a:t>NSN: 6130-01-168-3562, P/N: PS413B or 458-50516-2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406400" lvl="1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2E3C9-B5E7-F8CF-5452-61A5A627E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013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77063-ABA6-09F2-F30C-AD0FFEF2CC66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E258985-ECC3-8C8C-3E5D-6E5E409CC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712" y="28575"/>
            <a:ext cx="9412576" cy="1143000"/>
          </a:xfrm>
        </p:spPr>
        <p:txBody>
          <a:bodyPr/>
          <a:lstStyle/>
          <a:p>
            <a:r>
              <a:rPr lang="en-US" sz="3300" dirty="0"/>
              <a:t>Tinker AFB Engine Opportunities</a:t>
            </a:r>
            <a:br>
              <a:rPr lang="en-US" sz="3300" dirty="0"/>
            </a:br>
            <a:r>
              <a:rPr lang="en-US" sz="3300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2E3C9-B5E7-F8CF-5452-61A5A627E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7C96FE-CAAA-D916-2EAD-5AED5280E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26" y="1285246"/>
            <a:ext cx="6501152" cy="29262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087490-20F8-9FC8-18BE-D6427E346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431" y="3429000"/>
            <a:ext cx="5624456" cy="292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85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316377" y="0"/>
            <a:ext cx="9559246" cy="1143000"/>
          </a:xfrm>
        </p:spPr>
        <p:txBody>
          <a:bodyPr/>
          <a:lstStyle/>
          <a:p>
            <a:r>
              <a:rPr lang="en-US" dirty="0"/>
              <a:t>Retaining Strap: AS-New Buy</a:t>
            </a:r>
            <a:br>
              <a:rPr lang="en-US" dirty="0"/>
            </a:br>
            <a:r>
              <a:rPr lang="en-US" dirty="0"/>
              <a:t> Tinker AFB – 421</a:t>
            </a:r>
            <a:r>
              <a:rPr lang="en-US" baseline="30000" dirty="0"/>
              <a:t>st</a:t>
            </a:r>
            <a:r>
              <a:rPr lang="en-US" dirty="0"/>
              <a:t>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57048" y="1330865"/>
          <a:ext cx="5365287" cy="26382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2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4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2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4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TF-34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242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4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4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400" b="1" spc="90" dirty="0">
                          <a:latin typeface="+mn-lt"/>
                          <a:cs typeface="Calibri"/>
                        </a:rPr>
                        <a:t>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Retaining Strap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96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4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5340-01-553-6726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473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4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3034T18G02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257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4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4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$1.42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2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4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4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2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4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V</a:t>
                      </a:r>
                      <a:endParaRPr sz="14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2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4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400" b="1" spc="75" dirty="0">
                          <a:latin typeface="+mn-lt"/>
                          <a:cs typeface="Calibri"/>
                        </a:rPr>
                        <a:t>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No</a:t>
                      </a:r>
                      <a:endParaRPr sz="14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21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4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4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2</a:t>
                      </a:r>
                      <a:endParaRPr sz="14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100%</a:t>
                      </a:r>
                      <a:endParaRPr sz="14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273209" y="1330864"/>
          <a:ext cx="5357421" cy="2704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0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21717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Z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7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916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4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Corrosion Resisting Steel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22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4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OL 5.510 IN. nom; OW 0.703 IN. nom;  Thickness 0.063 IN. nom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17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4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400" b="1" spc="75" dirty="0">
                          <a:latin typeface="+mn-lt"/>
                          <a:cs typeface="Calibri"/>
                        </a:rPr>
                        <a:t>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Yes</a:t>
                      </a:r>
                      <a:endParaRPr sz="14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17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400" b="1" spc="85" dirty="0">
                          <a:latin typeface="+mn-lt"/>
                          <a:cs typeface="Calibri"/>
                        </a:rPr>
                        <a:t>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3034T18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174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4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99207</a:t>
                      </a:r>
                      <a:endParaRPr sz="14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17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4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400" b="1" spc="80" dirty="0">
                          <a:latin typeface="+mn-lt"/>
                          <a:cs typeface="Calibri"/>
                        </a:rPr>
                        <a:t>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17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4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400" b="1" spc="95" dirty="0">
                          <a:latin typeface="+mn-lt"/>
                          <a:cs typeface="Calibri"/>
                        </a:rPr>
                        <a:t>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2J-TF34-4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17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4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400" b="1" spc="75" dirty="0">
                          <a:latin typeface="+mn-lt"/>
                          <a:cs typeface="Calibri"/>
                        </a:rPr>
                        <a:t>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174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4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4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400" b="1" spc="85" dirty="0">
                          <a:latin typeface="+mn-lt"/>
                          <a:cs typeface="Calibri"/>
                        </a:rPr>
                        <a:t>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49662" y="4067503"/>
          <a:ext cx="5410273" cy="225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2568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2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2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2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491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9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54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38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2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2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2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38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5: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7: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9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8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099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Available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18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2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2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r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08/08/2024, 2022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03/29/2024, 2022</a:t>
                      </a:r>
                      <a:endParaRPr sz="12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2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12/06/2024, 2021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273209" y="4067503"/>
            <a:ext cx="5356033" cy="2254711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Comments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Deliverables: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 Approval Request (SAR) Package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Interested vendors should submit a Source Approval Request (SAR)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dlaavnsmallbus@dla.mil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NOTE: Send notification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429scms.SASPO.Workflow@us.af.mil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within 45 days of intent to submit SAR package.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562C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441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151B79-F96A-284F-B9D2-89C12C2F18A6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E258985-ECC3-8C8C-3E5D-6E5E409CC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712" y="28575"/>
            <a:ext cx="9412576" cy="1143000"/>
          </a:xfrm>
        </p:spPr>
        <p:txBody>
          <a:bodyPr/>
          <a:lstStyle/>
          <a:p>
            <a:r>
              <a:rPr lang="en-US" sz="3300" dirty="0"/>
              <a:t>Additional Tinker AFB Engine Opportunities</a:t>
            </a:r>
            <a:br>
              <a:rPr lang="en-US" sz="3300" dirty="0"/>
            </a:br>
            <a:r>
              <a:rPr lang="en-US" sz="3300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DB22B-E955-9A3A-80D1-33D0DC2F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32" y="1327698"/>
            <a:ext cx="11111696" cy="5081286"/>
          </a:xfrm>
        </p:spPr>
        <p:txBody>
          <a:bodyPr/>
          <a:lstStyle/>
          <a:p>
            <a:r>
              <a:rPr lang="en-US" dirty="0"/>
              <a:t>Air Seal #3 Bearing - Market Research – F100</a:t>
            </a:r>
          </a:p>
          <a:p>
            <a:pPr lvl="1"/>
            <a:r>
              <a:rPr lang="en-US" dirty="0"/>
              <a:t>NSN: 2840-01-381-6850, P/N: 4080811</a:t>
            </a:r>
          </a:p>
          <a:p>
            <a:r>
              <a:rPr lang="en-US" dirty="0"/>
              <a:t> Divergent Segment - Market Research – F100</a:t>
            </a:r>
          </a:p>
          <a:p>
            <a:pPr lvl="1"/>
            <a:r>
              <a:rPr lang="en-US" dirty="0"/>
              <a:t>NSN: 2840-01-308-4465, P/N: 4071142</a:t>
            </a:r>
          </a:p>
          <a:p>
            <a:r>
              <a:rPr lang="en-US" dirty="0"/>
              <a:t>Duct, Compressor, Air 4</a:t>
            </a:r>
            <a:r>
              <a:rPr lang="en-US" baseline="30000" dirty="0"/>
              <a:t>th</a:t>
            </a:r>
            <a:r>
              <a:rPr lang="en-US" dirty="0"/>
              <a:t> Stage - Market Research – F100</a:t>
            </a:r>
          </a:p>
          <a:p>
            <a:pPr lvl="1"/>
            <a:r>
              <a:rPr lang="en-US" dirty="0"/>
              <a:t>NSN: 2840-01-443-5588, P/N: 4082871-02</a:t>
            </a:r>
          </a:p>
          <a:p>
            <a:r>
              <a:rPr lang="en-US" dirty="0"/>
              <a:t>Duct, Compressor, Air 5</a:t>
            </a:r>
            <a:r>
              <a:rPr lang="en-US" baseline="30000" dirty="0"/>
              <a:t>th</a:t>
            </a:r>
            <a:r>
              <a:rPr lang="en-US" dirty="0"/>
              <a:t> Stage -  Market Research – F100</a:t>
            </a:r>
          </a:p>
          <a:p>
            <a:pPr lvl="1"/>
            <a:r>
              <a:rPr lang="en-US" dirty="0"/>
              <a:t>NSN: 2840-01-443-5589, P/N: 4082851</a:t>
            </a:r>
          </a:p>
          <a:p>
            <a:r>
              <a:rPr lang="en-US" dirty="0"/>
              <a:t>Duct, Compressor, Air 6</a:t>
            </a:r>
            <a:r>
              <a:rPr lang="en-US" baseline="30000" dirty="0"/>
              <a:t>th</a:t>
            </a:r>
            <a:r>
              <a:rPr lang="en-US" dirty="0"/>
              <a:t> Stage - Market Research – F100</a:t>
            </a:r>
          </a:p>
          <a:p>
            <a:pPr lvl="1"/>
            <a:r>
              <a:rPr lang="en-US" dirty="0"/>
              <a:t>NSN: 2840-01-443-5590, P/N: 4082849</a:t>
            </a:r>
          </a:p>
          <a:p>
            <a:r>
              <a:rPr lang="en-US" dirty="0"/>
              <a:t>Duct, Compressor, Air 4</a:t>
            </a:r>
            <a:r>
              <a:rPr lang="en-US" baseline="30000" dirty="0"/>
              <a:t>th</a:t>
            </a:r>
            <a:r>
              <a:rPr lang="en-US" dirty="0"/>
              <a:t> Stage -  Market Research – F100</a:t>
            </a:r>
          </a:p>
          <a:p>
            <a:pPr lvl="1"/>
            <a:r>
              <a:rPr lang="en-US" dirty="0"/>
              <a:t>NSN: 2840-01-451-9636, P/N: 4082871-01</a:t>
            </a:r>
          </a:p>
          <a:p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406400" lvl="1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2E3C9-B5E7-F8CF-5452-61A5A627E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262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711" y="27635"/>
            <a:ext cx="9912151" cy="1107996"/>
          </a:xfrm>
        </p:spPr>
        <p:txBody>
          <a:bodyPr/>
          <a:lstStyle/>
          <a:p>
            <a:r>
              <a:rPr lang="en-US" dirty="0"/>
              <a:t>APU Turbine Engine: AS - Repair</a:t>
            </a:r>
            <a:br>
              <a:rPr lang="en-US" dirty="0"/>
            </a:br>
            <a:r>
              <a:rPr lang="en-US" dirty="0"/>
              <a:t> Hill AFB – 419</a:t>
            </a:r>
            <a:r>
              <a:rPr lang="en-US" baseline="30000" dirty="0"/>
              <a:t>th</a:t>
            </a:r>
            <a:r>
              <a:rPr lang="en-US" dirty="0"/>
              <a:t>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57048" y="1195755"/>
          <a:ext cx="5365287" cy="26598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159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4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KC-135 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59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4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62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4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4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400" b="1" spc="90" dirty="0">
                          <a:latin typeface="+mn-lt"/>
                          <a:cs typeface="Calibri"/>
                        </a:rPr>
                        <a:t>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Auxiliary Power Unit (APU) Turbine Engine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802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4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2835-01-685-5852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22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4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4550063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222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4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4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$436,796.59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159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4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4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$327,581.07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159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4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C</a:t>
                      </a:r>
                      <a:endParaRPr sz="14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159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4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400" b="1" spc="75" dirty="0">
                          <a:latin typeface="+mn-lt"/>
                          <a:cs typeface="Calibri"/>
                        </a:rPr>
                        <a:t>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N/A</a:t>
                      </a:r>
                      <a:endParaRPr sz="14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159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4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4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2</a:t>
                      </a:r>
                      <a:endParaRPr sz="14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100%</a:t>
                      </a:r>
                      <a:endParaRPr sz="14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096001" y="1195745"/>
          <a:ext cx="5534631" cy="26598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3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458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228797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R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97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30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4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 Not Available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725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4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Not Available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797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4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400" b="1" spc="75" dirty="0">
                          <a:latin typeface="+mn-lt"/>
                          <a:cs typeface="Calibri"/>
                        </a:rPr>
                        <a:t>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No</a:t>
                      </a:r>
                      <a:endParaRPr sz="14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797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400" b="1" spc="85" dirty="0">
                          <a:latin typeface="+mn-lt"/>
                          <a:cs typeface="Calibri"/>
                        </a:rPr>
                        <a:t>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797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4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4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797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4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400" b="1" spc="80" dirty="0">
                          <a:latin typeface="+mn-lt"/>
                          <a:cs typeface="Calibri"/>
                        </a:rPr>
                        <a:t>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797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4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400" b="1" spc="95" dirty="0">
                          <a:latin typeface="+mn-lt"/>
                          <a:cs typeface="Calibri"/>
                        </a:rPr>
                        <a:t>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2G-T62T-43/-44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797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4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400" b="1" spc="75" dirty="0">
                          <a:latin typeface="+mn-lt"/>
                          <a:cs typeface="Calibri"/>
                        </a:rPr>
                        <a:t>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797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4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4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400" b="1" spc="85" dirty="0">
                          <a:latin typeface="+mn-lt"/>
                          <a:cs typeface="Calibri"/>
                        </a:rPr>
                        <a:t>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+mn-lt"/>
                          <a:cs typeface="Arial" panose="020B0604020202020204" pitchFamily="34" charset="0"/>
                        </a:rPr>
                        <a:t>Quick Start </a:t>
                      </a:r>
                      <a:r>
                        <a:rPr lang="fr-FR" sz="1400" b="1" dirty="0" err="1">
                          <a:latin typeface="+mn-lt"/>
                          <a:cs typeface="Arial" panose="020B0604020202020204" pitchFamily="34" charset="0"/>
                        </a:rPr>
                        <a:t>Auxiliary</a:t>
                      </a:r>
                      <a:r>
                        <a:rPr lang="fr-FR" sz="1400" b="1" dirty="0">
                          <a:latin typeface="+mn-lt"/>
                          <a:cs typeface="Arial" panose="020B0604020202020204" pitchFamily="34" charset="0"/>
                        </a:rPr>
                        <a:t> Power System (QSAS)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49662" y="3962400"/>
          <a:ext cx="5410273" cy="2359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4341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2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2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2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04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9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986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319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2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2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2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319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5: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100" b="1" dirty="0">
                          <a:latin typeface="+mn-lt"/>
                          <a:cs typeface="Calibri"/>
                        </a:rPr>
                        <a:t>36-60</a:t>
                      </a:r>
                      <a:endParaRPr sz="11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100" b="1" dirty="0">
                          <a:latin typeface="+mn-lt"/>
                          <a:cs typeface="Calibri"/>
                        </a:rPr>
                        <a:t>36-60</a:t>
                      </a:r>
                      <a:endParaRPr sz="11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7: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100" b="1" dirty="0">
                          <a:latin typeface="+mn-lt"/>
                          <a:cs typeface="Calibri"/>
                        </a:rPr>
                        <a:t>36-60</a:t>
                      </a:r>
                      <a:endParaRPr sz="11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100" b="1" dirty="0">
                          <a:latin typeface="+mn-lt"/>
                          <a:cs typeface="Calibri"/>
                        </a:rPr>
                        <a:t>36-60</a:t>
                      </a:r>
                      <a:endParaRPr sz="11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9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100" b="1" dirty="0">
                          <a:latin typeface="+mn-lt"/>
                          <a:cs typeface="Calibri"/>
                        </a:rPr>
                        <a:t>36-60</a:t>
                      </a:r>
                      <a:endParaRPr sz="11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3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194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Available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312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2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2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r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08/08/2024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200" b="1" spc="4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03/29/2024</a:t>
                      </a:r>
                      <a:endParaRPr sz="1200" b="1" spc="4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978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2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12/06/2024, 2023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094611" y="3962399"/>
            <a:ext cx="5534631" cy="2359815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Deliverables: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 Approval Request (SAR) Package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Interested vendors should submit a Source Approval Request (SAR) 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hlinkClick r:id="rId3"/>
              </a:rPr>
              <a:t>AFSC.OL.SB@us.af.mil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and include your email address and “request a drop off”. A request for drop off will be returned, use this to submit your SAR package. </a:t>
            </a:r>
          </a:p>
        </p:txBody>
      </p:sp>
    </p:spTree>
    <p:extLst>
      <p:ext uri="{BB962C8B-B14F-4D97-AF65-F5344CB8AC3E}">
        <p14:creationId xmlns:p14="http://schemas.microsoft.com/office/powerpoint/2010/main" val="2904062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77063-ABA6-09F2-F30C-AD0FFEF2CC66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E258985-ECC3-8C8C-3E5D-6E5E409CC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712" y="28575"/>
            <a:ext cx="9412576" cy="1143000"/>
          </a:xfrm>
        </p:spPr>
        <p:txBody>
          <a:bodyPr/>
          <a:lstStyle/>
          <a:p>
            <a:r>
              <a:rPr lang="en-US" sz="3300" dirty="0"/>
              <a:t>Additional Tinker AFB Engine Opportunities</a:t>
            </a:r>
            <a:br>
              <a:rPr lang="en-US" sz="3300" dirty="0"/>
            </a:br>
            <a:r>
              <a:rPr lang="en-US" sz="3300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DB22B-E955-9A3A-80D1-33D0DC2F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32" y="1327698"/>
            <a:ext cx="11111696" cy="5081286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Stage Stator -  Market Research – F100</a:t>
            </a:r>
          </a:p>
          <a:p>
            <a:pPr lvl="1"/>
            <a:r>
              <a:rPr lang="en-US" dirty="0"/>
              <a:t>NSN: 2840-01-368-3960, P/N: 4083877-01</a:t>
            </a:r>
          </a:p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Stage Stator - Market Research – F100</a:t>
            </a:r>
          </a:p>
          <a:p>
            <a:pPr lvl="1"/>
            <a:r>
              <a:rPr lang="en-US" dirty="0"/>
              <a:t>NSN: 2840-01-368-6493, P/N: 4083877-02</a:t>
            </a:r>
          </a:p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Stage Stator - Market Research – F100</a:t>
            </a:r>
          </a:p>
          <a:p>
            <a:pPr lvl="1"/>
            <a:r>
              <a:rPr lang="en-US" dirty="0"/>
              <a:t>NSN: 2840-01-619-5781, P/N: 4089077-02</a:t>
            </a:r>
          </a:p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Stage Stator -  Market Research – F100</a:t>
            </a:r>
          </a:p>
          <a:p>
            <a:pPr lvl="1"/>
            <a:r>
              <a:rPr lang="en-US" dirty="0"/>
              <a:t>NSN: 2840-01-619-3223, P/N: 4089077-01</a:t>
            </a:r>
          </a:p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Stage Stator - Market Research – F100</a:t>
            </a:r>
          </a:p>
          <a:p>
            <a:pPr lvl="1"/>
            <a:r>
              <a:rPr lang="en-US" dirty="0"/>
              <a:t>NSN: 2840-01-619-7382, P/N: 4089079-01</a:t>
            </a:r>
          </a:p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Stage Stator -  Market Research – F100</a:t>
            </a:r>
          </a:p>
          <a:p>
            <a:pPr lvl="1"/>
            <a:r>
              <a:rPr lang="en-US" dirty="0"/>
              <a:t>NSN: 2840-01-368-0006, P/N: 4083979-01</a:t>
            </a:r>
          </a:p>
          <a:p>
            <a:pPr marL="406400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406400" lvl="1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2E3C9-B5E7-F8CF-5452-61A5A627E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743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77063-ABA6-09F2-F30C-AD0FFEF2CC66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E258985-ECC3-8C8C-3E5D-6E5E409CC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712" y="28575"/>
            <a:ext cx="9412576" cy="1143000"/>
          </a:xfrm>
        </p:spPr>
        <p:txBody>
          <a:bodyPr/>
          <a:lstStyle/>
          <a:p>
            <a:r>
              <a:rPr lang="en-US" sz="3300" dirty="0"/>
              <a:t>Additional Tinker AFB Engine Opportunities</a:t>
            </a:r>
            <a:br>
              <a:rPr lang="en-US" sz="3300" dirty="0"/>
            </a:br>
            <a:r>
              <a:rPr lang="en-US" sz="3300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DB22B-E955-9A3A-80D1-33D0DC2F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32" y="1327698"/>
            <a:ext cx="11111696" cy="5081286"/>
          </a:xfrm>
        </p:spPr>
        <p:txBody>
          <a:bodyPr/>
          <a:lstStyle/>
          <a:p>
            <a:r>
              <a:rPr lang="en-US" dirty="0"/>
              <a:t>10-12</a:t>
            </a:r>
            <a:r>
              <a:rPr lang="en-US" baseline="30000" dirty="0"/>
              <a:t>th</a:t>
            </a:r>
            <a:r>
              <a:rPr lang="en-US" dirty="0"/>
              <a:t> Stage Stator -  Market Research – F100</a:t>
            </a:r>
          </a:p>
          <a:p>
            <a:pPr lvl="1"/>
            <a:r>
              <a:rPr lang="en-US" dirty="0"/>
              <a:t>NSN: 2840-01-619-7385, P/N: 4089080-04</a:t>
            </a:r>
          </a:p>
          <a:p>
            <a:r>
              <a:rPr lang="en-US" dirty="0"/>
              <a:t>10-12</a:t>
            </a:r>
            <a:r>
              <a:rPr lang="en-US" baseline="30000" dirty="0"/>
              <a:t>th</a:t>
            </a:r>
            <a:r>
              <a:rPr lang="en-US" dirty="0"/>
              <a:t> Stage Stator - Market Research – F100</a:t>
            </a:r>
          </a:p>
          <a:p>
            <a:pPr lvl="1"/>
            <a:r>
              <a:rPr lang="en-US" dirty="0"/>
              <a:t>NSN: 2840-01-619-7383, P/N: 4089080-01</a:t>
            </a:r>
          </a:p>
          <a:p>
            <a:r>
              <a:rPr lang="en-US" dirty="0"/>
              <a:t>10-12</a:t>
            </a:r>
            <a:r>
              <a:rPr lang="en-US" baseline="30000" dirty="0"/>
              <a:t>th</a:t>
            </a:r>
            <a:r>
              <a:rPr lang="en-US" dirty="0"/>
              <a:t> Stage Stator - Market Research – F100</a:t>
            </a:r>
          </a:p>
          <a:p>
            <a:pPr lvl="1"/>
            <a:r>
              <a:rPr lang="en-US" dirty="0"/>
              <a:t>NSN: 2840-01-619-4075, P/N: 4089080-03</a:t>
            </a:r>
          </a:p>
          <a:p>
            <a:r>
              <a:rPr lang="en-US" dirty="0"/>
              <a:t>10-12</a:t>
            </a:r>
            <a:r>
              <a:rPr lang="en-US" baseline="30000" dirty="0"/>
              <a:t>th</a:t>
            </a:r>
            <a:r>
              <a:rPr lang="en-US" dirty="0"/>
              <a:t> Stage Stator -  Market Research – F100</a:t>
            </a:r>
          </a:p>
          <a:p>
            <a:pPr lvl="1"/>
            <a:r>
              <a:rPr lang="en-US" dirty="0"/>
              <a:t>NSN: 2840-01-619-4072, P/N: 4089080-02</a:t>
            </a:r>
          </a:p>
          <a:p>
            <a:r>
              <a:rPr lang="en-US" dirty="0"/>
              <a:t>10-12</a:t>
            </a:r>
            <a:r>
              <a:rPr lang="en-US" baseline="30000" dirty="0"/>
              <a:t>th</a:t>
            </a:r>
            <a:r>
              <a:rPr lang="en-US" dirty="0"/>
              <a:t> Stage Stator - Market Research – F100</a:t>
            </a:r>
          </a:p>
          <a:p>
            <a:pPr lvl="1"/>
            <a:r>
              <a:rPr lang="en-US" dirty="0"/>
              <a:t>NSN: 2840-01-369-6008, P/N: 4083880-01</a:t>
            </a:r>
          </a:p>
          <a:p>
            <a:r>
              <a:rPr lang="en-US" dirty="0"/>
              <a:t>10-12</a:t>
            </a:r>
            <a:r>
              <a:rPr lang="en-US" baseline="30000" dirty="0"/>
              <a:t>th</a:t>
            </a:r>
            <a:r>
              <a:rPr lang="en-US" dirty="0"/>
              <a:t> Stage Stator -  Market Research – F100</a:t>
            </a:r>
          </a:p>
          <a:p>
            <a:pPr lvl="1"/>
            <a:r>
              <a:rPr lang="en-US" dirty="0"/>
              <a:t>NSN: 2840-01-369-1666, P/N: 4083880-03</a:t>
            </a:r>
          </a:p>
          <a:p>
            <a:pPr marL="406400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406400" lvl="1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2E3C9-B5E7-F8CF-5452-61A5A627E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764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77063-ABA6-09F2-F30C-AD0FFEF2CC66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E258985-ECC3-8C8C-3E5D-6E5E409CC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712" y="28575"/>
            <a:ext cx="9412576" cy="1143000"/>
          </a:xfrm>
        </p:spPr>
        <p:txBody>
          <a:bodyPr/>
          <a:lstStyle/>
          <a:p>
            <a:r>
              <a:rPr lang="en-US" sz="3300" dirty="0"/>
              <a:t>Additional Tinker AFB Engine Opportunities</a:t>
            </a:r>
            <a:br>
              <a:rPr lang="en-US" sz="3300" dirty="0"/>
            </a:br>
            <a:r>
              <a:rPr lang="en-US" sz="3300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DB22B-E955-9A3A-80D1-33D0DC2F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32" y="1327698"/>
            <a:ext cx="11111696" cy="5081286"/>
          </a:xfrm>
        </p:spPr>
        <p:txBody>
          <a:bodyPr/>
          <a:lstStyle/>
          <a:p>
            <a:r>
              <a:rPr lang="en-US" dirty="0"/>
              <a:t>10-12</a:t>
            </a:r>
            <a:r>
              <a:rPr lang="en-US" baseline="30000" dirty="0"/>
              <a:t>th</a:t>
            </a:r>
            <a:r>
              <a:rPr lang="en-US" dirty="0"/>
              <a:t> Stage Stator -  Market Research – F100</a:t>
            </a:r>
          </a:p>
          <a:p>
            <a:pPr lvl="1"/>
            <a:r>
              <a:rPr lang="en-US" dirty="0"/>
              <a:t>NSN: 2840-01-365-6878, P/N: 4083880-04</a:t>
            </a:r>
          </a:p>
          <a:p>
            <a:r>
              <a:rPr lang="en-US" dirty="0"/>
              <a:t>10-12</a:t>
            </a:r>
            <a:r>
              <a:rPr lang="en-US" baseline="30000" dirty="0"/>
              <a:t>th</a:t>
            </a:r>
            <a:r>
              <a:rPr lang="en-US" dirty="0"/>
              <a:t> Stage Stator - Market Research – F100</a:t>
            </a:r>
          </a:p>
          <a:p>
            <a:pPr lvl="1"/>
            <a:r>
              <a:rPr lang="en-US" dirty="0"/>
              <a:t>NSN: 2840-01-365-2209, P/N: 4083880-02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Stage Vane - Market Research – F100</a:t>
            </a:r>
          </a:p>
          <a:p>
            <a:pPr lvl="1"/>
            <a:r>
              <a:rPr lang="en-US" dirty="0"/>
              <a:t>NSN: 2840-01-317-2242, P/N: 4075854 / 4075974</a:t>
            </a:r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Stage Vane, Compressor -  Market Research – F100</a:t>
            </a:r>
          </a:p>
          <a:p>
            <a:pPr lvl="1"/>
            <a:r>
              <a:rPr lang="en-US" dirty="0"/>
              <a:t>NSN: 2840-01-365-0119, P/N: 4080325</a:t>
            </a:r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Stage Vane - Market Research – F100</a:t>
            </a:r>
          </a:p>
          <a:p>
            <a:pPr lvl="1"/>
            <a:r>
              <a:rPr lang="en-US" dirty="0"/>
              <a:t>NSN: 2840-01-344-9149, P/N: 4080256 / 4079696</a:t>
            </a:r>
          </a:p>
          <a:p>
            <a:r>
              <a:rPr lang="en-US" dirty="0"/>
              <a:t>Inlet Guide Vane -  Market Research – F100</a:t>
            </a:r>
          </a:p>
          <a:p>
            <a:pPr lvl="1"/>
            <a:r>
              <a:rPr lang="en-US" dirty="0"/>
              <a:t>NSN: 2840-01-321-4455, P/N: 4077250</a:t>
            </a:r>
          </a:p>
          <a:p>
            <a:pPr marL="406400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406400" lvl="1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2E3C9-B5E7-F8CF-5452-61A5A627E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01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77063-ABA6-09F2-F30C-AD0FFEF2CC66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E258985-ECC3-8C8C-3E5D-6E5E409CC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712" y="28575"/>
            <a:ext cx="9412576" cy="1143000"/>
          </a:xfrm>
        </p:spPr>
        <p:txBody>
          <a:bodyPr/>
          <a:lstStyle/>
          <a:p>
            <a:r>
              <a:rPr lang="en-US" sz="3300" dirty="0"/>
              <a:t>Additional Tinker AFB Engine Opportunities</a:t>
            </a:r>
            <a:br>
              <a:rPr lang="en-US" sz="3300" dirty="0"/>
            </a:br>
            <a:r>
              <a:rPr lang="en-US" sz="3300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DB22B-E955-9A3A-80D1-33D0DC2F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32" y="1327698"/>
            <a:ext cx="11111696" cy="5081286"/>
          </a:xfrm>
        </p:spPr>
        <p:txBody>
          <a:bodyPr/>
          <a:lstStyle/>
          <a:p>
            <a:r>
              <a:rPr lang="en-US" dirty="0"/>
              <a:t>Duct, Compressor, Air -  Market Research – F100</a:t>
            </a:r>
          </a:p>
          <a:p>
            <a:pPr lvl="1"/>
            <a:r>
              <a:rPr lang="en-US" dirty="0"/>
              <a:t>NSN: 2840-01-445-5777, P/N: 4082848</a:t>
            </a:r>
          </a:p>
          <a:p>
            <a:r>
              <a:rPr lang="en-US" dirty="0"/>
              <a:t> 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406400" lvl="1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2E3C9-B5E7-F8CF-5452-61A5A627E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712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77063-ABA6-09F2-F30C-AD0FFEF2CC66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E258985-ECC3-8C8C-3E5D-6E5E409CC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712" y="28575"/>
            <a:ext cx="9412576" cy="1143000"/>
          </a:xfrm>
        </p:spPr>
        <p:txBody>
          <a:bodyPr/>
          <a:lstStyle/>
          <a:p>
            <a:r>
              <a:rPr lang="en-US" sz="3300" dirty="0"/>
              <a:t>Acronym Legend</a:t>
            </a:r>
            <a:br>
              <a:rPr lang="en-US" sz="3300" dirty="0"/>
            </a:br>
            <a:r>
              <a:rPr lang="en-US" sz="3300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DB22B-E955-9A3A-80D1-33D0DC2F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32" y="1327698"/>
            <a:ext cx="11111696" cy="4995038"/>
          </a:xfrm>
        </p:spPr>
        <p:txBody>
          <a:bodyPr/>
          <a:lstStyle/>
          <a:p>
            <a:pPr marL="406400" lvl="1" indent="0">
              <a:buNone/>
            </a:pPr>
            <a:r>
              <a:rPr lang="en-US" sz="2400" dirty="0"/>
              <a:t>AAC – Acquisition Advice Code</a:t>
            </a:r>
          </a:p>
          <a:p>
            <a:pPr marL="406400" lvl="1" indent="0">
              <a:buNone/>
            </a:pPr>
            <a:r>
              <a:rPr lang="en-US" sz="2400" dirty="0"/>
              <a:t>AMC – Acquisition Method Code</a:t>
            </a:r>
          </a:p>
          <a:p>
            <a:pPr marL="406400" lvl="1" indent="0">
              <a:buNone/>
            </a:pPr>
            <a:r>
              <a:rPr lang="en-US" sz="2400" dirty="0"/>
              <a:t>AMSC – Acquisition Method Suffix Code</a:t>
            </a:r>
          </a:p>
          <a:p>
            <a:pPr marL="406400" lvl="1" indent="0">
              <a:buNone/>
            </a:pPr>
            <a:r>
              <a:rPr lang="en-US" sz="2400" dirty="0"/>
              <a:t>APPL – Application Rate		</a:t>
            </a:r>
          </a:p>
          <a:p>
            <a:pPr marL="406400" lvl="1" indent="0">
              <a:buNone/>
            </a:pPr>
            <a:r>
              <a:rPr lang="en-US" sz="2400" dirty="0"/>
              <a:t>AS – Alternate Source</a:t>
            </a:r>
          </a:p>
          <a:p>
            <a:pPr marL="406400" lvl="1" indent="0">
              <a:buNone/>
            </a:pPr>
            <a:r>
              <a:rPr lang="en-US" sz="2400" dirty="0" err="1"/>
              <a:t>Asmbly</a:t>
            </a:r>
            <a:r>
              <a:rPr lang="en-US" sz="2400" dirty="0"/>
              <a:t> - Assembly</a:t>
            </a:r>
          </a:p>
          <a:p>
            <a:pPr marL="406400" lvl="1" indent="0">
              <a:buNone/>
            </a:pPr>
            <a:r>
              <a:rPr lang="en-US" sz="2400" dirty="0"/>
              <a:t>MD – Mission Designation (Aircraft Type)</a:t>
            </a:r>
          </a:p>
          <a:p>
            <a:pPr marL="406400" lvl="1" indent="0">
              <a:buNone/>
            </a:pPr>
            <a:r>
              <a:rPr lang="en-US" sz="2400" dirty="0"/>
              <a:t>N/A – Not Applicable</a:t>
            </a:r>
          </a:p>
          <a:p>
            <a:pPr marL="406400" lvl="1" indent="0">
              <a:buNone/>
            </a:pPr>
            <a:r>
              <a:rPr lang="en-US" sz="2400" dirty="0"/>
              <a:t>NSN – National Stock Number</a:t>
            </a:r>
          </a:p>
          <a:p>
            <a:pPr marL="406400" lvl="1" indent="0">
              <a:buNone/>
            </a:pPr>
            <a:r>
              <a:rPr lang="en-US" sz="2400" dirty="0"/>
              <a:t>OTA – Other Transactional Authority</a:t>
            </a:r>
          </a:p>
          <a:p>
            <a:pPr marL="406400" lvl="1" indent="0">
              <a:buNone/>
            </a:pPr>
            <a:r>
              <a:rPr lang="en-US" sz="2400" dirty="0"/>
              <a:t>QPA – Quantity Per Assembly</a:t>
            </a:r>
          </a:p>
          <a:p>
            <a:pPr marL="406400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406400" lvl="1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2E3C9-B5E7-F8CF-5452-61A5A627E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599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677063-ABA6-09F2-F30C-AD0FFEF2CC66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E258985-ECC3-8C8C-3E5D-6E5E409CC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712" y="28575"/>
            <a:ext cx="9412576" cy="1143000"/>
          </a:xfrm>
        </p:spPr>
        <p:txBody>
          <a:bodyPr/>
          <a:lstStyle/>
          <a:p>
            <a:r>
              <a:rPr lang="en-US" sz="3300" dirty="0"/>
              <a:t>Acronym Legend</a:t>
            </a:r>
            <a:br>
              <a:rPr lang="en-US" sz="3300" dirty="0"/>
            </a:br>
            <a:r>
              <a:rPr lang="en-US" sz="3300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DB22B-E955-9A3A-80D1-33D0DC2F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32" y="1327698"/>
            <a:ext cx="11111696" cy="4995038"/>
          </a:xfrm>
        </p:spPr>
        <p:txBody>
          <a:bodyPr/>
          <a:lstStyle/>
          <a:p>
            <a:pPr marL="406400" lvl="1" indent="0">
              <a:buNone/>
            </a:pPr>
            <a:r>
              <a:rPr lang="en-US" sz="2400" dirty="0"/>
              <a:t>Rev Eng – Reverse Engineer</a:t>
            </a:r>
          </a:p>
          <a:p>
            <a:pPr marL="406400" lvl="1" indent="0">
              <a:buNone/>
            </a:pPr>
            <a:r>
              <a:rPr lang="en-US" sz="2400" dirty="0"/>
              <a:t>RMC – Repair Method Code</a:t>
            </a:r>
          </a:p>
          <a:p>
            <a:pPr marL="406400" lvl="1" indent="0">
              <a:buNone/>
            </a:pPr>
            <a:r>
              <a:rPr lang="en-US" sz="2400" dirty="0"/>
              <a:t>RMSC – Repair Method Suffix Code</a:t>
            </a:r>
          </a:p>
          <a:p>
            <a:pPr marL="406400" lvl="1" indent="0">
              <a:buNone/>
            </a:pPr>
            <a:r>
              <a:rPr lang="en-US" sz="2400" dirty="0"/>
              <a:t>TMS – Type, Model and Series (Engines Only)</a:t>
            </a:r>
          </a:p>
          <a:p>
            <a:pPr marL="406400" lvl="1" indent="0">
              <a:buNone/>
            </a:pPr>
            <a:r>
              <a:rPr lang="en-US" sz="2400" dirty="0"/>
              <a:t>T.O. – Technical Order</a:t>
            </a:r>
          </a:p>
          <a:p>
            <a:pPr marL="406400" lvl="1" indent="0">
              <a:buNone/>
            </a:pPr>
            <a:r>
              <a:rPr lang="en-US" sz="2400" dirty="0" err="1"/>
              <a:t>Unserv</a:t>
            </a:r>
            <a:r>
              <a:rPr lang="en-US" sz="2400" dirty="0"/>
              <a:t>. Assets Avail – Unserviceable Assets Available</a:t>
            </a:r>
          </a:p>
          <a:p>
            <a:pPr marL="406400" lvl="1" indent="0">
              <a:buNone/>
            </a:pPr>
            <a:endParaRPr lang="en-US" sz="2400" dirty="0"/>
          </a:p>
          <a:p>
            <a:pPr marL="406400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406400" lvl="1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2E3C9-B5E7-F8CF-5452-61A5A627E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40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659" y="0"/>
            <a:ext cx="9677649" cy="1143000"/>
          </a:xfrm>
        </p:spPr>
        <p:txBody>
          <a:bodyPr/>
          <a:lstStyle/>
          <a:p>
            <a:r>
              <a:rPr lang="en-US" dirty="0"/>
              <a:t>APU Turbine Engine: AS - Repair</a:t>
            </a:r>
            <a:br>
              <a:rPr lang="en-US" dirty="0"/>
            </a:br>
            <a:r>
              <a:rPr lang="en-US" dirty="0"/>
              <a:t> Hill AFB – 419</a:t>
            </a:r>
            <a:r>
              <a:rPr lang="en-US" baseline="30000" dirty="0"/>
              <a:t>th</a:t>
            </a:r>
            <a:r>
              <a:rPr lang="en-US" dirty="0"/>
              <a:t> SCMS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875563" y="3270805"/>
            <a:ext cx="8440873" cy="553998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C246A00B-25CA-7DA0-D054-C621E0350024}"/>
              </a:ext>
            </a:extLst>
          </p:cNvPr>
          <p:cNvSpPr/>
          <p:nvPr/>
        </p:nvSpPr>
        <p:spPr>
          <a:xfrm>
            <a:off x="513184" y="1254369"/>
            <a:ext cx="11148043" cy="2300594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Additional Comments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 the past 5 years, the current source has struggled to overhaul KC 135 APU to meet Air Force requirements, resulting in increased backorders. A supplementary overhaul source would alleviate both the backlog of backorders and help maintain a constant supply of APUs to the warfighter.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 licensing agreement with Pratt and Whitney must be obtained in order to request available drawing from the Public Sales Office. 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49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A0B832-3BF1-589E-E47C-97B0E7E85B9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E258985-ECC3-8C8C-3E5D-6E5E409CC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712" y="28575"/>
            <a:ext cx="9412576" cy="1143000"/>
          </a:xfrm>
        </p:spPr>
        <p:txBody>
          <a:bodyPr/>
          <a:lstStyle/>
          <a:p>
            <a:r>
              <a:rPr lang="en-US" dirty="0"/>
              <a:t>Additional Hill AFB Aircraft Opportunities</a:t>
            </a:r>
            <a:br>
              <a:rPr lang="en-US" sz="3300" dirty="0"/>
            </a:br>
            <a:r>
              <a:rPr lang="en-US" sz="3300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DB22B-E955-9A3A-80D1-33D0DC2F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32" y="1327698"/>
            <a:ext cx="11111696" cy="5081286"/>
          </a:xfrm>
        </p:spPr>
        <p:txBody>
          <a:bodyPr/>
          <a:lstStyle/>
          <a:p>
            <a:r>
              <a:rPr lang="en-US" dirty="0"/>
              <a:t>C Model Solar: Reverse Engineering – F-16</a:t>
            </a:r>
          </a:p>
          <a:p>
            <a:pPr lvl="1"/>
            <a:r>
              <a:rPr lang="en-US" dirty="0"/>
              <a:t>NSN: </a:t>
            </a:r>
            <a:r>
              <a:rPr lang="en-US" sz="2000" b="1" dirty="0">
                <a:latin typeface="+mn-lt"/>
                <a:cs typeface="Calibri"/>
              </a:rPr>
              <a:t>1560-01-462-2040</a:t>
            </a:r>
            <a:r>
              <a:rPr lang="en-US" dirty="0"/>
              <a:t>, P/N: 5004550-09</a:t>
            </a:r>
          </a:p>
          <a:p>
            <a:r>
              <a:rPr lang="en-US" dirty="0"/>
              <a:t>C Model Clear: Reverse Engineering – F-16</a:t>
            </a:r>
          </a:p>
          <a:p>
            <a:pPr lvl="1"/>
            <a:r>
              <a:rPr lang="en-US" dirty="0"/>
              <a:t>NSN: </a:t>
            </a:r>
            <a:r>
              <a:rPr lang="en-US" sz="2000" b="1" dirty="0">
                <a:latin typeface="+mn-lt"/>
                <a:cs typeface="Calibri"/>
              </a:rPr>
              <a:t>1560-01-462-4551</a:t>
            </a:r>
            <a:r>
              <a:rPr lang="en-US" dirty="0"/>
              <a:t>, P/N: 5004550-11</a:t>
            </a:r>
          </a:p>
          <a:p>
            <a:r>
              <a:rPr lang="en-US" dirty="0"/>
              <a:t>D Model </a:t>
            </a:r>
            <a:r>
              <a:rPr lang="en-US" dirty="0" err="1"/>
              <a:t>Fwd</a:t>
            </a:r>
            <a:r>
              <a:rPr lang="en-US" dirty="0"/>
              <a:t> Clear: Reverse Engineering – F-16</a:t>
            </a:r>
          </a:p>
          <a:p>
            <a:pPr lvl="1"/>
            <a:r>
              <a:rPr lang="en-US" dirty="0"/>
              <a:t>NSN: </a:t>
            </a:r>
            <a:r>
              <a:rPr lang="en-US" sz="2000" b="1" dirty="0">
                <a:latin typeface="+mn-lt"/>
                <a:cs typeface="Calibri"/>
              </a:rPr>
              <a:t>1560-01-497-6599</a:t>
            </a:r>
            <a:r>
              <a:rPr lang="en-US" dirty="0"/>
              <a:t>, P/N: 5006550-01</a:t>
            </a:r>
          </a:p>
          <a:p>
            <a:r>
              <a:rPr lang="en-US" dirty="0"/>
              <a:t>D Model Aft Solar: Reverse Engineering – F-16</a:t>
            </a:r>
          </a:p>
          <a:p>
            <a:pPr lvl="1"/>
            <a:r>
              <a:rPr lang="en-US" dirty="0"/>
              <a:t>NSN: </a:t>
            </a:r>
            <a:r>
              <a:rPr lang="en-US" sz="2000" b="1" dirty="0">
                <a:latin typeface="+mn-lt"/>
                <a:cs typeface="Calibri"/>
              </a:rPr>
              <a:t>1560-01-497-5078</a:t>
            </a:r>
            <a:r>
              <a:rPr lang="en-US" dirty="0"/>
              <a:t>, P/N: 5004270-03</a:t>
            </a:r>
          </a:p>
          <a:p>
            <a:r>
              <a:rPr lang="en-US" dirty="0"/>
              <a:t>D Model </a:t>
            </a:r>
            <a:r>
              <a:rPr lang="en-US" dirty="0" err="1"/>
              <a:t>Fwd</a:t>
            </a:r>
            <a:r>
              <a:rPr lang="en-US" dirty="0"/>
              <a:t> Solar: Reverse Engineering – F-16</a:t>
            </a:r>
          </a:p>
          <a:p>
            <a:pPr lvl="1"/>
            <a:r>
              <a:rPr lang="en-US" dirty="0"/>
              <a:t>NSN: </a:t>
            </a:r>
            <a:r>
              <a:rPr lang="en-US" sz="2000" b="1" dirty="0">
                <a:latin typeface="+mn-lt"/>
                <a:cs typeface="Calibri"/>
              </a:rPr>
              <a:t>1560-01-497-5956</a:t>
            </a:r>
            <a:r>
              <a:rPr lang="en-US" dirty="0"/>
              <a:t>, P/N: 5006550-03</a:t>
            </a:r>
          </a:p>
          <a:p>
            <a:r>
              <a:rPr lang="en-US" dirty="0"/>
              <a:t>D Model Aft Clear: Reverse Engineering – F-16</a:t>
            </a:r>
          </a:p>
          <a:p>
            <a:pPr lvl="1"/>
            <a:r>
              <a:rPr lang="en-US" dirty="0"/>
              <a:t>NSN: </a:t>
            </a:r>
            <a:r>
              <a:rPr lang="en-US" sz="2000" b="1" dirty="0">
                <a:latin typeface="+mn-lt"/>
                <a:cs typeface="Calibri"/>
              </a:rPr>
              <a:t>1560-01-497-5959</a:t>
            </a:r>
            <a:r>
              <a:rPr lang="en-US" dirty="0"/>
              <a:t>, P/N: 5004270-01</a:t>
            </a:r>
          </a:p>
          <a:p>
            <a:pPr marL="406400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406400" lvl="1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2E3C9-B5E7-F8CF-5452-61A5A627E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91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9DA3C6-9B09-5352-D57D-5C672B57D57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649" y="306963"/>
            <a:ext cx="8989220" cy="553998"/>
          </a:xfrm>
        </p:spPr>
        <p:txBody>
          <a:bodyPr/>
          <a:lstStyle/>
          <a:p>
            <a:pPr algn="r"/>
            <a:r>
              <a:rPr lang="en-US" spc="-15" dirty="0">
                <a:solidFill>
                  <a:srgbClr val="131B76"/>
                </a:solidFill>
              </a:rPr>
              <a:t>Hill AFB Space &amp; C3I Opportunities</a:t>
            </a:r>
            <a:endParaRPr lang="en-US" sz="3600" i="1" spc="-15" dirty="0">
              <a:solidFill>
                <a:srgbClr val="131B76"/>
              </a:solidFill>
            </a:endParaRPr>
          </a:p>
        </p:txBody>
      </p:sp>
      <p:pic>
        <p:nvPicPr>
          <p:cNvPr id="5" name="Picture 4" descr="A picture containing grass, outdoor, sky, building&#10;&#10;Description automatically generated">
            <a:extLst>
              <a:ext uri="{FF2B5EF4-FFF2-40B4-BE49-F238E27FC236}">
                <a16:creationId xmlns:a16="http://schemas.microsoft.com/office/drawing/2014/main" id="{A044E1DC-7A6E-8C44-C092-F766B03E1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7929"/>
            <a:ext cx="3864492" cy="2516105"/>
          </a:xfrm>
          <a:prstGeom prst="rect">
            <a:avLst/>
          </a:prstGeom>
        </p:spPr>
      </p:pic>
      <p:pic>
        <p:nvPicPr>
          <p:cNvPr id="8" name="Picture 7" descr="A building with a sunset in the background&#10;&#10;Description automatically generated with low confidence">
            <a:extLst>
              <a:ext uri="{FF2B5EF4-FFF2-40B4-BE49-F238E27FC236}">
                <a16:creationId xmlns:a16="http://schemas.microsoft.com/office/drawing/2014/main" id="{35491D2B-31EB-1C0E-EE0E-7DD071EAD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92" y="1394589"/>
            <a:ext cx="3864492" cy="25094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896F52-91A6-9C5C-F2CB-DAE222DDD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184" y="1387929"/>
            <a:ext cx="3864492" cy="2522765"/>
          </a:xfrm>
          <a:prstGeom prst="rect">
            <a:avLst/>
          </a:prstGeom>
        </p:spPr>
      </p:pic>
      <p:pic>
        <p:nvPicPr>
          <p:cNvPr id="12" name="Picture 11" descr="A satellite dish on top of a building&#10;&#10;Description automatically generated with low confidence">
            <a:extLst>
              <a:ext uri="{FF2B5EF4-FFF2-40B4-BE49-F238E27FC236}">
                <a16:creationId xmlns:a16="http://schemas.microsoft.com/office/drawing/2014/main" id="{38C7CE49-CC6E-C4B8-9FFE-F27467621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259" y="3974716"/>
            <a:ext cx="3864492" cy="23902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CC9E56-32F9-CC1A-79E0-0CF7C74798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0801" y="3901762"/>
            <a:ext cx="3865199" cy="25161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B40ECC-04A7-E8BF-113C-2A5FD72352C2}"/>
              </a:ext>
            </a:extLst>
          </p:cNvPr>
          <p:cNvSpPr txBox="1"/>
          <p:nvPr/>
        </p:nvSpPr>
        <p:spPr>
          <a:xfrm>
            <a:off x="457200" y="1371600"/>
            <a:ext cx="150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AN/FPQ-16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42B1DD-5BDA-3FBD-488C-9444B1C159CF}"/>
              </a:ext>
            </a:extLst>
          </p:cNvPr>
          <p:cNvSpPr txBox="1"/>
          <p:nvPr/>
        </p:nvSpPr>
        <p:spPr>
          <a:xfrm>
            <a:off x="4321692" y="1368139"/>
            <a:ext cx="150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AN/FPS-85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AFF5C8-B5DE-795C-8028-4231A6E6F583}"/>
              </a:ext>
            </a:extLst>
          </p:cNvPr>
          <p:cNvSpPr txBox="1"/>
          <p:nvPr/>
        </p:nvSpPr>
        <p:spPr>
          <a:xfrm>
            <a:off x="8186184" y="1363751"/>
            <a:ext cx="150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AN/FPS-124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B4A002-38E8-28EF-D1C4-96B5134E3FF9}"/>
              </a:ext>
            </a:extLst>
          </p:cNvPr>
          <p:cNvSpPr txBox="1"/>
          <p:nvPr/>
        </p:nvSpPr>
        <p:spPr>
          <a:xfrm>
            <a:off x="2530992" y="3974716"/>
            <a:ext cx="150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AN/FPS-123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2ED6D9-5A22-DB7F-224C-E755C8DF6298}"/>
              </a:ext>
            </a:extLst>
          </p:cNvPr>
          <p:cNvSpPr txBox="1"/>
          <p:nvPr/>
        </p:nvSpPr>
        <p:spPr>
          <a:xfrm>
            <a:off x="6080742" y="3913789"/>
            <a:ext cx="150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AN/MST-T1</a:t>
            </a:r>
          </a:p>
        </p:txBody>
      </p:sp>
    </p:spTree>
    <p:extLst>
      <p:ext uri="{BB962C8B-B14F-4D97-AF65-F5344CB8AC3E}">
        <p14:creationId xmlns:p14="http://schemas.microsoft.com/office/powerpoint/2010/main" val="1904295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711" y="27635"/>
            <a:ext cx="9912151" cy="1107996"/>
          </a:xfrm>
        </p:spPr>
        <p:txBody>
          <a:bodyPr/>
          <a:lstStyle/>
          <a:p>
            <a:r>
              <a:rPr lang="en-US" dirty="0"/>
              <a:t>Power Supply: AS – Repair </a:t>
            </a:r>
            <a:br>
              <a:rPr lang="en-US" dirty="0"/>
            </a:br>
            <a:r>
              <a:rPr lang="en-US" dirty="0"/>
              <a:t> Hill AFB – 415 SCMS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/>
        </p:nvGraphicFramePr>
        <p:xfrm>
          <a:off x="557048" y="1195755"/>
          <a:ext cx="5365287" cy="26598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159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400" b="1" spc="105" dirty="0">
                          <a:latin typeface="+mn-lt"/>
                          <a:cs typeface="Calibri"/>
                        </a:rPr>
                        <a:t>MD: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AN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/FPQ-16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59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400" b="1" spc="90" dirty="0">
                          <a:latin typeface="+mn-lt"/>
                          <a:cs typeface="Calibri"/>
                        </a:rPr>
                        <a:t>TMS: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62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400" b="1" spc="9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400" b="1" spc="90" dirty="0">
                          <a:latin typeface="+mn-lt"/>
                          <a:cs typeface="Calibri"/>
                        </a:rPr>
                        <a:t>oun</a:t>
                      </a:r>
                      <a:r>
                        <a:rPr sz="1400" b="1" spc="90" dirty="0">
                          <a:latin typeface="+mn-lt"/>
                          <a:cs typeface="Calibri"/>
                        </a:rPr>
                        <a:t>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Power Supply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802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400" b="1" spc="75" dirty="0">
                          <a:latin typeface="+mn-lt"/>
                          <a:cs typeface="Calibri"/>
                        </a:rPr>
                        <a:t>NSN: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6130-01-500-6331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228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400" b="1" spc="75" dirty="0">
                          <a:latin typeface="+mn-lt"/>
                          <a:cs typeface="Calibri"/>
                        </a:rPr>
                        <a:t>P/N: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11253790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222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100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400" b="1" spc="100" dirty="0">
                          <a:latin typeface="+mn-lt"/>
                          <a:cs typeface="Calibri"/>
                        </a:rPr>
                        <a:t>Buy</a:t>
                      </a:r>
                      <a:r>
                        <a:rPr sz="14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75" dirty="0">
                          <a:latin typeface="+mn-lt"/>
                          <a:cs typeface="Calibri"/>
                        </a:rPr>
                        <a:t>Price: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$225,744.85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159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85" dirty="0">
                          <a:latin typeface="+mn-lt"/>
                          <a:cs typeface="Calibri"/>
                        </a:rPr>
                        <a:t>Forecasted </a:t>
                      </a:r>
                      <a:r>
                        <a:rPr sz="1400" b="1" spc="85" dirty="0">
                          <a:latin typeface="+mn-lt"/>
                          <a:cs typeface="Calibri"/>
                        </a:rPr>
                        <a:t>Repair</a:t>
                      </a:r>
                      <a:r>
                        <a:rPr sz="14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80" dirty="0">
                          <a:latin typeface="+mn-lt"/>
                          <a:cs typeface="Calibri"/>
                        </a:rPr>
                        <a:t>Cost: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$115,800.39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159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400" b="1" spc="95" dirty="0">
                          <a:latin typeface="+mn-lt"/>
                          <a:cs typeface="Calibri"/>
                        </a:rPr>
                        <a:t>AAC: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C</a:t>
                      </a:r>
                      <a:endParaRPr sz="14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159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80" dirty="0" err="1">
                          <a:latin typeface="+mn-lt"/>
                          <a:cs typeface="Calibri"/>
                        </a:rPr>
                        <a:t>Unserv</a:t>
                      </a:r>
                      <a:r>
                        <a:rPr lang="en-US" sz="1400" b="1" spc="80" dirty="0">
                          <a:latin typeface="+mn-lt"/>
                          <a:cs typeface="Calibri"/>
                        </a:rPr>
                        <a:t>. Assets Avail</a:t>
                      </a:r>
                      <a:r>
                        <a:rPr sz="1400" b="1" spc="75" dirty="0">
                          <a:latin typeface="+mn-lt"/>
                          <a:cs typeface="Calibri"/>
                        </a:rPr>
                        <a:t>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N/A</a:t>
                      </a:r>
                      <a:endParaRPr sz="14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159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sz="1400" b="1" spc="100" dirty="0">
                          <a:latin typeface="+mn-lt"/>
                          <a:cs typeface="Calibri"/>
                        </a:rPr>
                        <a:t>QPA/APPL</a:t>
                      </a:r>
                      <a:r>
                        <a:rPr sz="14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00" b="1" spc="85" dirty="0">
                          <a:latin typeface="+mn-lt"/>
                          <a:cs typeface="Calibri"/>
                        </a:rPr>
                        <a:t>Rate: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18</a:t>
                      </a:r>
                      <a:endParaRPr sz="14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100%</a:t>
                      </a:r>
                      <a:endParaRPr sz="14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1"/>
          <p:cNvGraphicFramePr>
            <a:graphicFrameLocks noGrp="1"/>
          </p:cNvGraphicFramePr>
          <p:nvPr/>
        </p:nvGraphicFramePr>
        <p:xfrm>
          <a:off x="6096001" y="1195745"/>
          <a:ext cx="5534631" cy="26598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3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458">
                  <a:extLst>
                    <a:ext uri="{9D8B030D-6E8A-4147-A177-3AD203B41FA5}">
                      <a16:colId xmlns:a16="http://schemas.microsoft.com/office/drawing/2014/main" val="708557264"/>
                    </a:ext>
                  </a:extLst>
                </a:gridCol>
              </a:tblGrid>
              <a:tr h="228797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105" dirty="0">
                          <a:latin typeface="+mn-lt"/>
                          <a:cs typeface="Calibri"/>
                        </a:rPr>
                        <a:t>AMC/AMSC: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N/A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97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90" dirty="0">
                          <a:latin typeface="+mn-lt"/>
                          <a:cs typeface="Calibri"/>
                        </a:rPr>
                        <a:t>RMC/RMSC: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400"/>
                        </a:lnSpc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R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30">
                <a:tc>
                  <a:txBody>
                    <a:bodyPr/>
                    <a:lstStyle/>
                    <a:p>
                      <a:pPr marL="32384" algn="l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en-US" sz="1400" b="1" spc="90" dirty="0">
                          <a:latin typeface="+mn-lt"/>
                          <a:cs typeface="Calibri"/>
                        </a:rPr>
                        <a:t>Material: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Metal, wires, cooling fluid, electrical parts</a:t>
                      </a: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725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lang="en-US" sz="1400" b="1" spc="75" dirty="0">
                          <a:latin typeface="+mn-lt"/>
                          <a:cs typeface="Calibri"/>
                        </a:rPr>
                        <a:t>Dimensions: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41.5"L X 64"W X 93"H, 13,400LBS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797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100" dirty="0">
                          <a:latin typeface="+mn-lt"/>
                          <a:cs typeface="Calibri"/>
                        </a:rPr>
                        <a:t>Drawings</a:t>
                      </a:r>
                      <a:r>
                        <a:rPr lang="en-US" sz="1400" b="1" spc="100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400" b="1" spc="75" dirty="0">
                          <a:latin typeface="+mn-lt"/>
                          <a:cs typeface="Calibri"/>
                        </a:rPr>
                        <a:t>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See note on Slide 2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797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100" baseline="0" dirty="0">
                          <a:latin typeface="+mn-lt"/>
                          <a:cs typeface="Calibri"/>
                        </a:rPr>
                        <a:t>Drawing #</a:t>
                      </a:r>
                      <a:r>
                        <a:rPr sz="1400" b="1" spc="85" dirty="0">
                          <a:latin typeface="+mn-lt"/>
                          <a:cs typeface="Calibri"/>
                        </a:rPr>
                        <a:t>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797">
                <a:tc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100" baseline="0" dirty="0">
                          <a:latin typeface="+mn-lt"/>
                          <a:cs typeface="Calibri"/>
                        </a:rPr>
                        <a:t>Drawing Cage Code</a:t>
                      </a:r>
                      <a:r>
                        <a:rPr lang="en-US" sz="1400" b="1" spc="85" dirty="0">
                          <a:latin typeface="+mn-lt"/>
                          <a:cs typeface="Calibri"/>
                        </a:rPr>
                        <a:t>:</a:t>
                      </a:r>
                      <a:endParaRPr lang="en-US"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Not Available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797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8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400" b="1" spc="85" baseline="0" dirty="0">
                          <a:latin typeface="+mn-lt"/>
                          <a:cs typeface="Calibri"/>
                        </a:rPr>
                        <a:t> Releasable</a:t>
                      </a:r>
                      <a:r>
                        <a:rPr sz="1400" b="1" spc="80" dirty="0">
                          <a:latin typeface="+mn-lt"/>
                          <a:cs typeface="Calibri"/>
                        </a:rPr>
                        <a:t>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797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95" dirty="0">
                          <a:latin typeface="+mn-lt"/>
                          <a:cs typeface="Calibri"/>
                        </a:rPr>
                        <a:t>T.O.</a:t>
                      </a:r>
                      <a:r>
                        <a:rPr lang="en-US" sz="1400" b="1" spc="95" baseline="0" dirty="0">
                          <a:latin typeface="+mn-lt"/>
                          <a:cs typeface="Calibri"/>
                        </a:rPr>
                        <a:t> #</a:t>
                      </a:r>
                      <a:r>
                        <a:rPr sz="1400" b="1" spc="95" dirty="0">
                          <a:latin typeface="+mn-lt"/>
                          <a:cs typeface="Calibri"/>
                        </a:rPr>
                        <a:t>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31P2-2FPQ16-432-1 and -2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797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8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400" b="1" spc="80" baseline="0" dirty="0">
                          <a:latin typeface="+mn-lt"/>
                          <a:cs typeface="Calibri"/>
                        </a:rPr>
                        <a:t> Code</a:t>
                      </a:r>
                      <a:r>
                        <a:rPr sz="1400" b="1" spc="75" dirty="0">
                          <a:latin typeface="+mn-lt"/>
                          <a:cs typeface="Calibri"/>
                        </a:rPr>
                        <a:t>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defTabSz="91440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  <a:cs typeface="Calibri"/>
                        </a:rPr>
                        <a:t>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797">
                <a:tc>
                  <a:txBody>
                    <a:bodyPr/>
                    <a:lstStyle/>
                    <a:p>
                      <a:pPr marL="32384">
                        <a:lnSpc>
                          <a:spcPts val="1480"/>
                        </a:lnSpc>
                      </a:pPr>
                      <a:r>
                        <a:rPr lang="en-US" sz="1400" b="1" spc="95" dirty="0">
                          <a:latin typeface="+mn-lt"/>
                          <a:cs typeface="Calibri"/>
                        </a:rPr>
                        <a:t>Next</a:t>
                      </a:r>
                      <a:r>
                        <a:rPr lang="en-US" sz="1400" b="1" spc="95" baseline="0" dirty="0">
                          <a:latin typeface="+mn-lt"/>
                          <a:cs typeface="Calibri"/>
                        </a:rPr>
                        <a:t> Higher </a:t>
                      </a:r>
                      <a:r>
                        <a:rPr lang="en-US" sz="1400" b="1" spc="95" baseline="0" dirty="0" err="1">
                          <a:latin typeface="+mn-lt"/>
                          <a:cs typeface="Calibri"/>
                        </a:rPr>
                        <a:t>Asmbly</a:t>
                      </a:r>
                      <a:r>
                        <a:rPr sz="1400" b="1" spc="85" dirty="0">
                          <a:latin typeface="+mn-lt"/>
                          <a:cs typeface="Calibri"/>
                        </a:rPr>
                        <a:t>: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4" marR="0" lvl="0" indent="0" algn="l" defTabSz="914400" rtl="0" eaLnBrk="1" fontAlgn="auto" latinLnBrk="0" hangingPunct="1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+mn-lt"/>
                          <a:cs typeface="Calibri"/>
                        </a:rPr>
                        <a:t>Radar </a:t>
                      </a:r>
                      <a:r>
                        <a:rPr lang="fr-FR" sz="1400" b="1" dirty="0" err="1">
                          <a:latin typeface="+mn-lt"/>
                          <a:cs typeface="Calibri"/>
                        </a:rPr>
                        <a:t>Transmitter</a:t>
                      </a:r>
                      <a:r>
                        <a:rPr lang="fr-FR" sz="1400" b="1" dirty="0">
                          <a:latin typeface="+mn-lt"/>
                          <a:cs typeface="Calibri"/>
                        </a:rPr>
                        <a:t> - 11257402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object 12"/>
          <p:cNvGraphicFramePr>
            <a:graphicFrameLocks noGrp="1"/>
          </p:cNvGraphicFramePr>
          <p:nvPr/>
        </p:nvGraphicFramePr>
        <p:xfrm>
          <a:off x="549662" y="3962400"/>
          <a:ext cx="5410273" cy="2359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9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4341">
                <a:tc gridSpan="10">
                  <a:txBody>
                    <a:bodyPr/>
                    <a:lstStyle/>
                    <a:p>
                      <a:pPr marL="6985" algn="ctr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2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200" b="1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2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2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110" dirty="0">
                          <a:latin typeface="+mn-lt"/>
                          <a:cs typeface="Calibri"/>
                        </a:rPr>
                        <a:t>BUY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046">
                <a:tc>
                  <a:txBody>
                    <a:bodyPr/>
                    <a:lstStyle/>
                    <a:p>
                      <a:pPr marL="47625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9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986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319">
                <a:tc gridSpan="10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Out</a:t>
                      </a:r>
                      <a:r>
                        <a:rPr sz="12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latin typeface="+mn-lt"/>
                          <a:cs typeface="Calibri"/>
                        </a:rPr>
                        <a:t>Year</a:t>
                      </a:r>
                      <a:r>
                        <a:rPr sz="12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Requirements</a:t>
                      </a:r>
                      <a:r>
                        <a:rPr sz="1200" spc="100" dirty="0">
                          <a:latin typeface="+mn-lt"/>
                          <a:cs typeface="Calibri"/>
                        </a:rPr>
                        <a:t>:</a:t>
                      </a:r>
                      <a:r>
                        <a:rPr sz="12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100" dirty="0">
                          <a:latin typeface="+mn-lt"/>
                          <a:cs typeface="Calibri"/>
                        </a:rPr>
                        <a:t>REPAIR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319">
                <a:tc>
                  <a:txBody>
                    <a:bodyPr/>
                    <a:lstStyle/>
                    <a:p>
                      <a:pPr marL="26034" marR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5: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1-2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200" b="1" spc="85" dirty="0">
                          <a:latin typeface="+mn-lt"/>
                          <a:cs typeface="Calibri"/>
                        </a:rPr>
                        <a:t>7: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8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spc="75" dirty="0">
                          <a:latin typeface="+mn-lt"/>
                          <a:cs typeface="Calibri"/>
                        </a:rPr>
                        <a:t>FY2</a:t>
                      </a:r>
                      <a:r>
                        <a:rPr lang="en-US" sz="1200" b="1" spc="75" dirty="0">
                          <a:latin typeface="+mn-lt"/>
                          <a:cs typeface="Calibri"/>
                        </a:rPr>
                        <a:t>9</a:t>
                      </a:r>
                      <a:r>
                        <a:rPr sz="1200" b="1" spc="75" dirty="0">
                          <a:latin typeface="+mn-lt"/>
                          <a:cs typeface="Calibri"/>
                        </a:rPr>
                        <a:t>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3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194">
                <a:tc>
                  <a:txBody>
                    <a:bodyPr/>
                    <a:lstStyle/>
                    <a:p>
                      <a:pPr marL="26034" marR="3175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200" b="1" spc="85" dirty="0">
                          <a:latin typeface="+mn-lt"/>
                          <a:cs typeface="Calibri"/>
                        </a:rPr>
                        <a:t>EDL: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Not Available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200" b="1" spc="90" dirty="0">
                          <a:latin typeface="+mn-lt"/>
                          <a:cs typeface="Calibri"/>
                        </a:rPr>
                        <a:t>RDL: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58775">
                        <a:lnSpc>
                          <a:spcPts val="1410"/>
                        </a:lnSpc>
                      </a:pPr>
                      <a:r>
                        <a:rPr lang="en-US" sz="1200" b="1" dirty="0">
                          <a:latin typeface="+mn-lt"/>
                          <a:cs typeface="Calibri"/>
                        </a:rPr>
                        <a:t>Available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312">
                <a:tc>
                  <a:txBody>
                    <a:bodyPr/>
                    <a:lstStyle/>
                    <a:p>
                      <a:pPr marL="25400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200" b="1" spc="5" dirty="0">
                          <a:latin typeface="+mn-lt"/>
                          <a:cs typeface="Calibri"/>
                        </a:rPr>
                        <a:t>Tin</a:t>
                      </a:r>
                      <a:r>
                        <a:rPr sz="1200" b="1" spc="25" dirty="0">
                          <a:latin typeface="+mn-lt"/>
                          <a:cs typeface="Calibri"/>
                        </a:rPr>
                        <a:t>k</a:t>
                      </a:r>
                      <a:r>
                        <a:rPr sz="12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200" b="1" dirty="0">
                          <a:latin typeface="+mn-lt"/>
                          <a:cs typeface="Calibri"/>
                        </a:rPr>
                        <a:t>r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45"/>
                        </a:spcBef>
                      </a:pPr>
                      <a:r>
                        <a:rPr sz="1200" b="1" spc="100" dirty="0">
                          <a:latin typeface="+mn-lt"/>
                          <a:cs typeface="Calibri"/>
                        </a:rPr>
                        <a:t>Robins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sz="12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978">
                <a:tc>
                  <a:txBody>
                    <a:bodyPr/>
                    <a:lstStyle/>
                    <a:p>
                      <a:pPr marL="121920" marR="317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200" b="1" spc="65" dirty="0">
                          <a:latin typeface="+mn-lt"/>
                          <a:cs typeface="Calibri"/>
                        </a:rPr>
                        <a:t>Hill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12/6/2024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10"/>
                        </a:lnSpc>
                        <a:spcBef>
                          <a:spcPts val="35"/>
                        </a:spcBef>
                      </a:pPr>
                      <a:r>
                        <a:rPr sz="1200" b="1" spc="80" dirty="0">
                          <a:latin typeface="+mn-lt"/>
                          <a:cs typeface="Calibri"/>
                        </a:rPr>
                        <a:t>Virtual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------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6"/>
          <p:cNvSpPr/>
          <p:nvPr/>
        </p:nvSpPr>
        <p:spPr>
          <a:xfrm>
            <a:off x="6094611" y="3962399"/>
            <a:ext cx="5534631" cy="2359815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Deliverables: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 Approval Request (SAR)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Interested vendors should submit a Source Approval Request (SAR) 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AFSC.OL.SB@us.af.mil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include your email address and “request a drop off.” A request for drop off will be returned, use this to submit your SAR package.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141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659" y="0"/>
            <a:ext cx="9677649" cy="1143000"/>
          </a:xfrm>
        </p:spPr>
        <p:txBody>
          <a:bodyPr/>
          <a:lstStyle/>
          <a:p>
            <a:r>
              <a:rPr lang="en-US" dirty="0"/>
              <a:t>Power Supply: AS – Repair </a:t>
            </a:r>
            <a:br>
              <a:rPr lang="en-US" dirty="0"/>
            </a:br>
            <a:r>
              <a:rPr lang="en-US" dirty="0"/>
              <a:t> Hill AFB – 415 SCMS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875563" y="3270805"/>
            <a:ext cx="8440873" cy="553998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C246A00B-25CA-7DA0-D054-C621E0350024}"/>
              </a:ext>
            </a:extLst>
          </p:cNvPr>
          <p:cNvSpPr/>
          <p:nvPr/>
        </p:nvSpPr>
        <p:spPr>
          <a:xfrm>
            <a:off x="509798" y="1254369"/>
            <a:ext cx="11151429" cy="2298035"/>
          </a:xfrm>
          <a:custGeom>
            <a:avLst/>
            <a:gdLst/>
            <a:ahLst/>
            <a:cxnLst/>
            <a:rect l="l" t="t" r="r" b="b"/>
            <a:pathLst>
              <a:path w="5523230" h="1972310">
                <a:moveTo>
                  <a:pt x="5522956" y="1972188"/>
                </a:moveTo>
                <a:lnTo>
                  <a:pt x="0" y="1972188"/>
                </a:lnTo>
                <a:lnTo>
                  <a:pt x="0" y="0"/>
                </a:lnTo>
                <a:lnTo>
                  <a:pt x="5522956" y="0"/>
                </a:lnTo>
                <a:lnTo>
                  <a:pt x="5522956" y="1972188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Additional Comments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We are facing obsolescence issues with this NSN.  The OEM is no longer interested in manufacturing this item and/or has gone out of business.  No form-fit-function replacement for this item exists and all attempts to find one via independent market research have failed.  We are looking for a vendor who would be willing to manufacture and/or repair this item for us.  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Drawing not in JEDMICS, but can be provided under certain conditions.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58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A0B832-3BF1-589E-E47C-97B0E7E85B9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E258985-ECC3-8C8C-3E5D-6E5E409CC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712" y="28575"/>
            <a:ext cx="9412576" cy="1143000"/>
          </a:xfrm>
        </p:spPr>
        <p:txBody>
          <a:bodyPr/>
          <a:lstStyle/>
          <a:p>
            <a:r>
              <a:rPr lang="en-US" sz="3200" dirty="0"/>
              <a:t>Additional Hill AFB Space &amp; C3I Opportunities</a:t>
            </a:r>
            <a:br>
              <a:rPr lang="en-US" sz="3300" dirty="0"/>
            </a:br>
            <a:r>
              <a:rPr lang="en-US" sz="3300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DB22B-E955-9A3A-80D1-33D0DC2F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32" y="1327698"/>
            <a:ext cx="11111696" cy="5081286"/>
          </a:xfrm>
        </p:spPr>
        <p:txBody>
          <a:bodyPr/>
          <a:lstStyle/>
          <a:p>
            <a:r>
              <a:rPr lang="en-US" dirty="0"/>
              <a:t>Control Indicator: AS – New Buy – AN/FPS-85</a:t>
            </a:r>
          </a:p>
          <a:p>
            <a:pPr lvl="1"/>
            <a:r>
              <a:rPr lang="en-US" dirty="0"/>
              <a:t>NSN: 5895-00-442-8694, P/N: 2056351-0501</a:t>
            </a:r>
          </a:p>
          <a:p>
            <a:r>
              <a:rPr lang="en-US" dirty="0"/>
              <a:t>Circuit Card Assembly: AS – New Buy/Repair – AN/FPS-85</a:t>
            </a:r>
          </a:p>
          <a:p>
            <a:pPr lvl="1"/>
            <a:r>
              <a:rPr lang="en-US" dirty="0"/>
              <a:t>NSN: 5998-01-464-3866, P/N: 2052607-0501</a:t>
            </a:r>
          </a:p>
          <a:p>
            <a:r>
              <a:rPr lang="en-US" dirty="0"/>
              <a:t>Electronic Component: AS – New Buy – AN/FPS-85</a:t>
            </a:r>
          </a:p>
          <a:p>
            <a:pPr lvl="1"/>
            <a:r>
              <a:rPr lang="en-US" dirty="0"/>
              <a:t>NSN: 5998-00-420-6866, P/N: 2052601-0501</a:t>
            </a:r>
          </a:p>
          <a:p>
            <a:r>
              <a:rPr lang="en-US" dirty="0"/>
              <a:t>I/O Module: Market Research – AN/FPS-85</a:t>
            </a:r>
          </a:p>
          <a:p>
            <a:pPr lvl="1"/>
            <a:r>
              <a:rPr lang="en-US" dirty="0"/>
              <a:t>NSN: 5998-00-586-6701, P/N: R106247-01 or 778800-01</a:t>
            </a:r>
          </a:p>
          <a:p>
            <a:r>
              <a:rPr lang="en-US" dirty="0"/>
              <a:t>Multiplexer Switch Module: Market Research – AN/FPS-85</a:t>
            </a:r>
          </a:p>
          <a:p>
            <a:pPr lvl="1"/>
            <a:r>
              <a:rPr lang="en-US" dirty="0"/>
              <a:t>NSN: 6030-01-582-8092, P/N: R106255-01 or 778572-94</a:t>
            </a:r>
          </a:p>
          <a:p>
            <a:r>
              <a:rPr lang="en-US" dirty="0"/>
              <a:t>Oscillating Group: AS – New Buy – AN/FPS-85</a:t>
            </a:r>
          </a:p>
          <a:p>
            <a:pPr lvl="1"/>
            <a:r>
              <a:rPr lang="en-US" dirty="0"/>
              <a:t>NSN: 5955-00-054-5924, P/N: 2052607-0501</a:t>
            </a:r>
          </a:p>
          <a:p>
            <a:pPr marL="406400" lvl="1" indent="0">
              <a:buNone/>
            </a:pPr>
            <a:endParaRPr lang="en-US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406400" lvl="1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2E3C9-B5E7-F8CF-5452-61A5A627E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35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A0B832-3BF1-589E-E47C-97B0E7E85B9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E258985-ECC3-8C8C-3E5D-6E5E409CC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712" y="28575"/>
            <a:ext cx="9412576" cy="1143000"/>
          </a:xfrm>
        </p:spPr>
        <p:txBody>
          <a:bodyPr/>
          <a:lstStyle/>
          <a:p>
            <a:r>
              <a:rPr lang="en-US" sz="3200" dirty="0"/>
              <a:t>Additional Hill AFB Space &amp; C3I Opportunities</a:t>
            </a:r>
            <a:br>
              <a:rPr lang="en-US" sz="3300" dirty="0"/>
            </a:br>
            <a:r>
              <a:rPr lang="en-US" sz="3300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DB22B-E955-9A3A-80D1-33D0DC2F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32" y="1327698"/>
            <a:ext cx="11111696" cy="5081286"/>
          </a:xfrm>
        </p:spPr>
        <p:txBody>
          <a:bodyPr/>
          <a:lstStyle/>
          <a:p>
            <a:r>
              <a:rPr lang="en-US" dirty="0"/>
              <a:t>Power Supply Board: AS – Repair – AN/FPS-85</a:t>
            </a:r>
          </a:p>
          <a:p>
            <a:pPr lvl="1"/>
            <a:r>
              <a:rPr lang="en-US" dirty="0"/>
              <a:t>NSN: 6130-01-455-3739, P/N: 9477820-10</a:t>
            </a:r>
          </a:p>
          <a:p>
            <a:r>
              <a:rPr lang="en-US" dirty="0"/>
              <a:t>Radio Frequency Amplifier: Reverse Engineering – AN/FPS-85</a:t>
            </a:r>
          </a:p>
          <a:p>
            <a:pPr lvl="1"/>
            <a:r>
              <a:rPr lang="en-US" dirty="0"/>
              <a:t>NSN: 5996-01-499-6546, P/N: D0412897-2 or BHE5819-300/3159A</a:t>
            </a:r>
          </a:p>
          <a:p>
            <a:r>
              <a:rPr lang="en-US" dirty="0"/>
              <a:t>Power Radio Divider: AS – New Buy – AN/FPS-123</a:t>
            </a:r>
          </a:p>
          <a:p>
            <a:pPr lvl="1"/>
            <a:r>
              <a:rPr lang="en-US" dirty="0"/>
              <a:t>NSN: 5895-01-331-4875, P/N: 953143</a:t>
            </a:r>
          </a:p>
          <a:p>
            <a:r>
              <a:rPr lang="en-US" dirty="0"/>
              <a:t>High Power Amplifier: AS – New Buy – AN/FPS-124</a:t>
            </a:r>
          </a:p>
          <a:p>
            <a:pPr lvl="1"/>
            <a:r>
              <a:rPr lang="en-US" dirty="0"/>
              <a:t>NSN: 5840-01-365-0160, P/N: 1216950-301</a:t>
            </a:r>
          </a:p>
          <a:p>
            <a:r>
              <a:rPr lang="en-US" dirty="0"/>
              <a:t>Signal Processor Power Supply: AS – New Buy – AN/FPS-124</a:t>
            </a:r>
          </a:p>
          <a:p>
            <a:pPr lvl="1"/>
            <a:r>
              <a:rPr lang="en-US" dirty="0"/>
              <a:t>NSN: 6130-01-369-1519, P/N: 35265</a:t>
            </a:r>
          </a:p>
          <a:p>
            <a:r>
              <a:rPr lang="en-US" dirty="0"/>
              <a:t>Radio Frequency Monitor: AS – New Buy – AN/FPS-124</a:t>
            </a:r>
          </a:p>
          <a:p>
            <a:pPr lvl="1"/>
            <a:r>
              <a:rPr lang="en-US" dirty="0"/>
              <a:t>NSN: 5895-01-365-6023, P/N: 1209910-201</a:t>
            </a:r>
          </a:p>
          <a:p>
            <a:pPr marL="406400" lvl="1" indent="0">
              <a:buNone/>
            </a:pPr>
            <a:endParaRPr lang="en-US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406400" lvl="1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2E3C9-B5E7-F8CF-5452-61A5A627E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531181"/>
      </p:ext>
    </p:extLst>
  </p:cSld>
  <p:clrMapOvr>
    <a:masterClrMapping/>
  </p:clrMapOvr>
</p:sld>
</file>

<file path=ppt/theme/theme1.xml><?xml version="1.0" encoding="utf-8"?>
<a:theme xmlns:a="http://schemas.openxmlformats.org/drawingml/2006/main" name="8_USAF(Unclas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3602</TotalTime>
  <Words>2801</Words>
  <Application>Microsoft Office PowerPoint</Application>
  <PresentationFormat>Widescreen</PresentationFormat>
  <Paragraphs>619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Schoolbook</vt:lpstr>
      <vt:lpstr>Tahoma</vt:lpstr>
      <vt:lpstr>Wingdings</vt:lpstr>
      <vt:lpstr>8_USAF(Unclas)</vt:lpstr>
      <vt:lpstr>1_Office Theme</vt:lpstr>
      <vt:lpstr>Hill AFB Aircraft Opportunities</vt:lpstr>
      <vt:lpstr>APU Turbine Engine: AS - Repair  Hill AFB – 419th SCMS</vt:lpstr>
      <vt:lpstr>APU Turbine Engine: AS - Repair  Hill AFB – 419th SCMS</vt:lpstr>
      <vt:lpstr>Additional Hill AFB Aircraft Opportunities   </vt:lpstr>
      <vt:lpstr>Hill AFB Space &amp; C3I Opportunities</vt:lpstr>
      <vt:lpstr>Power Supply: AS – Repair   Hill AFB – 415 SCMS</vt:lpstr>
      <vt:lpstr>Power Supply: AS – Repair   Hill AFB – 415 SCMS</vt:lpstr>
      <vt:lpstr>Additional Hill AFB Space &amp; C3I Opportunities   </vt:lpstr>
      <vt:lpstr>Additional Hill AFB Space &amp; C3I Opportunities   </vt:lpstr>
      <vt:lpstr>Additional Hill AFB Space &amp; C3I Opportunities   </vt:lpstr>
      <vt:lpstr>Additional Hill AFB Space &amp; C3I Opportunities   </vt:lpstr>
      <vt:lpstr>Additional Hill AFB Space &amp; C3I Opportunities   </vt:lpstr>
      <vt:lpstr>Additional Hill AFB Space &amp; C3I Opportunities   </vt:lpstr>
      <vt:lpstr>Tinker AFB Opportunities</vt:lpstr>
      <vt:lpstr>Prism, Optical: Market Research    Tinker AFB – 422nd SCMS </vt:lpstr>
      <vt:lpstr>Additional Tinker AFB Opportunities   </vt:lpstr>
      <vt:lpstr>Tinker AFB Engine Opportunities   </vt:lpstr>
      <vt:lpstr>Retaining Strap: AS-New Buy  Tinker AFB – 421st SCMS</vt:lpstr>
      <vt:lpstr>Additional Tinker AFB Engine Opportunities   </vt:lpstr>
      <vt:lpstr>Additional Tinker AFB Engine Opportunities   </vt:lpstr>
      <vt:lpstr>Additional Tinker AFB Engine Opportunities   </vt:lpstr>
      <vt:lpstr>Additional Tinker AFB Engine Opportunities   </vt:lpstr>
      <vt:lpstr>Additional Tinker AFB Engine Opportunities   </vt:lpstr>
      <vt:lpstr>Acronym Legend   </vt:lpstr>
      <vt:lpstr>Acronym Legend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B-2 &amp; C-5 Galaxy</dc:title>
  <dc:creator>RIGGS, MELISSA E CTR USAF AFMC 429 SCMS/GUMD</dc:creator>
  <cp:lastModifiedBy>ALLEN, NICOLE C CTR USAF AFMC 429 SCMS/GUMD</cp:lastModifiedBy>
  <cp:revision>25</cp:revision>
  <dcterms:created xsi:type="dcterms:W3CDTF">2024-02-29T16:07:38Z</dcterms:created>
  <dcterms:modified xsi:type="dcterms:W3CDTF">2024-11-21T19:14:55Z</dcterms:modified>
</cp:coreProperties>
</file>